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Raleway"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af6b4de6d_0_7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af6b4de6d_0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af6b4de6d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af6b4de6d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af6b4de6d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af6b4de6d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af6b4de6d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faf6b4de6d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af6b4de6d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af6b4de6d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af6b4de6d_0_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af6b4de6d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af6b4de6d_0_7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af6b4de6d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af6b4de6d_0_7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faf6b4de6d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af6b4de6d_0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af6b4de6d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af6b4de6d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af6b4de6d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af6b4de6d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af6b4de6d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af6b4de6d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af6b4de6d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af6b4de6d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af6b4de6d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af6b4de6d_0_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faf6b4de6d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af6b4de6d_0_8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af6b4de6d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maddy.andras@labswe.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3342850" y="516925"/>
            <a:ext cx="5394600" cy="11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a:t>How-to transition from using paper forms to completing all supervision electronically through Certemy</a:t>
            </a:r>
            <a:endParaRPr sz="3620"/>
          </a:p>
          <a:p>
            <a:pPr marL="0" lvl="0" indent="0" algn="l" rtl="0">
              <a:spcBef>
                <a:spcPts val="0"/>
              </a:spcBef>
              <a:spcAft>
                <a:spcPts val="0"/>
              </a:spcAft>
              <a:buSzPts val="990"/>
              <a:buNone/>
            </a:pPr>
            <a:endParaRPr sz="3620"/>
          </a:p>
        </p:txBody>
      </p:sp>
      <p:sp>
        <p:nvSpPr>
          <p:cNvPr id="73" name="Google Shape;73;p13"/>
          <p:cNvSpPr txBox="1">
            <a:spLocks noGrp="1"/>
          </p:cNvSpPr>
          <p:nvPr>
            <p:ph type="subTitle" idx="1"/>
          </p:nvPr>
        </p:nvSpPr>
        <p:spPr>
          <a:xfrm>
            <a:off x="6629142" y="33188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LABSWE</a:t>
            </a:r>
            <a:endParaRPr/>
          </a:p>
          <a:p>
            <a:pPr marL="0" lvl="0" indent="0" algn="l" rtl="0">
              <a:spcBef>
                <a:spcPts val="0"/>
              </a:spcBef>
              <a:spcAft>
                <a:spcPts val="0"/>
              </a:spcAft>
              <a:buNone/>
            </a:pPr>
            <a:r>
              <a:rPr lang="en"/>
              <a:t>OCTOBER 2021</a:t>
            </a:r>
            <a:endParaRPr/>
          </a:p>
        </p:txBody>
      </p:sp>
      <p:pic>
        <p:nvPicPr>
          <p:cNvPr id="74" name="Google Shape;74;p13"/>
          <p:cNvPicPr preferRelativeResize="0"/>
          <p:nvPr/>
        </p:nvPicPr>
        <p:blipFill>
          <a:blip r:embed="rId3">
            <a:alphaModFix/>
          </a:blip>
          <a:stretch>
            <a:fillRect/>
          </a:stretch>
        </p:blipFill>
        <p:spPr>
          <a:xfrm>
            <a:off x="279699" y="1531825"/>
            <a:ext cx="2948253" cy="2971275"/>
          </a:xfrm>
          <a:prstGeom prst="rect">
            <a:avLst/>
          </a:prstGeom>
          <a:noFill/>
          <a:ln>
            <a:noFill/>
          </a:ln>
        </p:spPr>
      </p:pic>
      <p:sp>
        <p:nvSpPr>
          <p:cNvPr id="75" name="Google Shape;75;p13"/>
          <p:cNvSpPr txBox="1"/>
          <p:nvPr/>
        </p:nvSpPr>
        <p:spPr>
          <a:xfrm>
            <a:off x="344575" y="390550"/>
            <a:ext cx="66168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lt1"/>
                </a:solidFill>
                <a:latin typeface="Raleway"/>
                <a:ea typeface="Raleway"/>
                <a:cs typeface="Raleway"/>
                <a:sym typeface="Raleway"/>
              </a:rPr>
              <a:t>Q&amp;A’s</a:t>
            </a:r>
            <a:endParaRPr sz="4100" b="1">
              <a:solidFill>
                <a:schemeClr val="lt1"/>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990"/>
              <a:buFont typeface="Arial"/>
              <a:buNone/>
            </a:pPr>
            <a:r>
              <a:rPr lang="en" sz="2140">
                <a:solidFill>
                  <a:schemeClr val="accent1"/>
                </a:solidFill>
              </a:rPr>
              <a:t>Q: How do I start logging my Supervision on Certemy?</a:t>
            </a:r>
            <a:endParaRPr sz="2140">
              <a:solidFill>
                <a:schemeClr val="accent1"/>
              </a:solidFill>
            </a:endParaRPr>
          </a:p>
          <a:p>
            <a:pPr marL="0" lvl="0" indent="0" algn="l" rtl="0">
              <a:spcBef>
                <a:spcPts val="0"/>
              </a:spcBef>
              <a:spcAft>
                <a:spcPts val="0"/>
              </a:spcAft>
              <a:buSzPts val="990"/>
              <a:buNone/>
            </a:pPr>
            <a:r>
              <a:rPr lang="en" sz="2140">
                <a:solidFill>
                  <a:schemeClr val="accent1"/>
                </a:solidFill>
              </a:rPr>
              <a:t>Q: Is each individual session now documented into Certemy?</a:t>
            </a:r>
            <a:endParaRPr sz="2140">
              <a:solidFill>
                <a:schemeClr val="accent1"/>
              </a:solidFill>
            </a:endParaRPr>
          </a:p>
          <a:p>
            <a:pPr marL="0" lvl="0" indent="0" algn="ctr" rtl="0">
              <a:spcBef>
                <a:spcPts val="0"/>
              </a:spcBef>
              <a:spcAft>
                <a:spcPts val="0"/>
              </a:spcAft>
              <a:buClr>
                <a:schemeClr val="dk2"/>
              </a:buClr>
              <a:buSzPts val="990"/>
              <a:buFont typeface="Arial"/>
              <a:buNone/>
            </a:pPr>
            <a:r>
              <a:rPr lang="en" sz="2140" u="sng">
                <a:solidFill>
                  <a:schemeClr val="accent5"/>
                </a:solidFill>
              </a:rPr>
              <a:t>EXAMPLE SCENARIOS</a:t>
            </a:r>
            <a:endParaRPr sz="2140" u="sng">
              <a:solidFill>
                <a:schemeClr val="accent5"/>
              </a:solidFill>
            </a:endParaRPr>
          </a:p>
        </p:txBody>
      </p:sp>
      <p:sp>
        <p:nvSpPr>
          <p:cNvPr id="170" name="Google Shape;170;p27"/>
          <p:cNvSpPr txBox="1"/>
          <p:nvPr/>
        </p:nvSpPr>
        <p:spPr>
          <a:xfrm>
            <a:off x="123750" y="1502575"/>
            <a:ext cx="8879700" cy="2154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A LCSW-BACS and a LMSW are actively in supervision and are trying to transfer their hours to be visible in Certemy. They have </a:t>
            </a:r>
            <a:r>
              <a:rPr lang="en" b="1" u="sng">
                <a:solidFill>
                  <a:schemeClr val="dk2"/>
                </a:solidFill>
                <a:latin typeface="Lato"/>
                <a:ea typeface="Lato"/>
                <a:cs typeface="Lato"/>
                <a:sym typeface="Lato"/>
              </a:rPr>
              <a:t>completed 90 face to face hours so far out of the required 96 completed on the paper form</a:t>
            </a:r>
            <a:r>
              <a:rPr lang="en">
                <a:solidFill>
                  <a:schemeClr val="dk2"/>
                </a:solidFill>
                <a:latin typeface="Lato"/>
                <a:ea typeface="Lato"/>
                <a:cs typeface="Lato"/>
                <a:sym typeface="Lato"/>
              </a:rPr>
              <a:t>. How are they going to transfer their hours over to Certemy?</a:t>
            </a:r>
            <a:endParaRPr>
              <a:solidFill>
                <a:schemeClr val="dk2"/>
              </a:solidFill>
              <a:latin typeface="Lato"/>
              <a:ea typeface="Lato"/>
              <a:cs typeface="Lato"/>
              <a:sym typeface="Lato"/>
            </a:endParaRPr>
          </a:p>
          <a:p>
            <a:pPr marL="0" lvl="0" indent="0" algn="l" rtl="0">
              <a:spcBef>
                <a:spcPts val="0"/>
              </a:spcBef>
              <a:spcAft>
                <a:spcPts val="0"/>
              </a:spcAft>
              <a:buNone/>
            </a:pPr>
            <a:r>
              <a:rPr lang="en">
                <a:solidFill>
                  <a:schemeClr val="accent5"/>
                </a:solidFill>
                <a:latin typeface="Lato"/>
                <a:ea typeface="Lato"/>
                <a:cs typeface="Lato"/>
                <a:sym typeface="Lato"/>
              </a:rPr>
              <a:t>The LMSW will start the LCSW application and will be started in Phase 1- Supervision. The LMSW will invite their LCSW-BACS to 90 hours on the Record of Supervision step. Their BACS will complete the form and sign off on the 90 hours by clicking </a:t>
            </a:r>
            <a:r>
              <a:rPr lang="en" b="1" u="sng">
                <a:solidFill>
                  <a:schemeClr val="accent5"/>
                </a:solidFill>
                <a:latin typeface="Lato"/>
                <a:ea typeface="Lato"/>
                <a:cs typeface="Lato"/>
                <a:sym typeface="Lato"/>
              </a:rPr>
              <a:t>submit</a:t>
            </a:r>
            <a:r>
              <a:rPr lang="en">
                <a:solidFill>
                  <a:schemeClr val="accent5"/>
                </a:solidFill>
                <a:latin typeface="Lato"/>
                <a:ea typeface="Lato"/>
                <a:cs typeface="Lato"/>
                <a:sym typeface="Lato"/>
              </a:rPr>
              <a:t>. The supervisor will click </a:t>
            </a:r>
            <a:r>
              <a:rPr lang="en" b="1" u="sng">
                <a:solidFill>
                  <a:schemeClr val="accent5"/>
                </a:solidFill>
                <a:latin typeface="Lato"/>
                <a:ea typeface="Lato"/>
                <a:cs typeface="Lato"/>
                <a:sym typeface="Lato"/>
              </a:rPr>
              <a:t>‘</a:t>
            </a:r>
            <a:r>
              <a:rPr lang="en" sz="1600" b="1" u="sng">
                <a:solidFill>
                  <a:schemeClr val="accent5"/>
                </a:solidFill>
                <a:latin typeface="Lato"/>
                <a:ea typeface="Lato"/>
                <a:cs typeface="Lato"/>
                <a:sym typeface="Lato"/>
              </a:rPr>
              <a:t>close window’</a:t>
            </a:r>
            <a:r>
              <a:rPr lang="en" sz="1600">
                <a:solidFill>
                  <a:schemeClr val="accent5"/>
                </a:solidFill>
                <a:latin typeface="Lato"/>
                <a:ea typeface="Lato"/>
                <a:cs typeface="Lato"/>
                <a:sym typeface="Lato"/>
              </a:rPr>
              <a:t> </a:t>
            </a:r>
            <a:r>
              <a:rPr lang="en">
                <a:solidFill>
                  <a:schemeClr val="accent5"/>
                </a:solidFill>
                <a:latin typeface="Lato"/>
                <a:ea typeface="Lato"/>
                <a:cs typeface="Lato"/>
                <a:sym typeface="Lato"/>
              </a:rPr>
              <a:t>when finished signing off on the 90 hours to complete the transfer from paper. For the remaining hours, the BACS will click </a:t>
            </a:r>
            <a:r>
              <a:rPr lang="en" b="1" u="sng">
                <a:solidFill>
                  <a:schemeClr val="accent5"/>
                </a:solidFill>
                <a:latin typeface="Lato"/>
                <a:ea typeface="Lato"/>
                <a:cs typeface="Lato"/>
                <a:sym typeface="Lato"/>
              </a:rPr>
              <a:t>‘add record’</a:t>
            </a:r>
            <a:r>
              <a:rPr lang="en">
                <a:solidFill>
                  <a:schemeClr val="accent5"/>
                </a:solidFill>
                <a:latin typeface="Lato"/>
                <a:ea typeface="Lato"/>
                <a:cs typeface="Lato"/>
                <a:sym typeface="Lato"/>
              </a:rPr>
              <a:t> and will track the rest of the supervision  sessions each time they meet. The LMSW can upload a copy of the Record of Supervision form from their previous  hours on paper into their digital wallet as proof.</a:t>
            </a:r>
            <a:endParaRPr>
              <a:solidFill>
                <a:schemeClr val="accent5"/>
              </a:solidFill>
              <a:latin typeface="Lato"/>
              <a:ea typeface="Lato"/>
              <a:cs typeface="Lato"/>
              <a:sym typeface="Lato"/>
            </a:endParaRPr>
          </a:p>
        </p:txBody>
      </p:sp>
      <p:sp>
        <p:nvSpPr>
          <p:cNvPr id="171" name="Google Shape;171;p27"/>
          <p:cNvSpPr txBox="1"/>
          <p:nvPr/>
        </p:nvSpPr>
        <p:spPr>
          <a:xfrm>
            <a:off x="91875" y="3676000"/>
            <a:ext cx="88797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A LMSW is finished with Supervision and unsure how to apply for the LCSW on Certemy since all of their supervision is complete on paper. They do not want to start over.</a:t>
            </a:r>
            <a:endParaRPr>
              <a:latin typeface="Lato"/>
              <a:ea typeface="Lato"/>
              <a:cs typeface="Lato"/>
              <a:sym typeface="Lato"/>
            </a:endParaRPr>
          </a:p>
          <a:p>
            <a:pPr marL="0" lvl="0" indent="0" algn="l" rtl="0">
              <a:spcBef>
                <a:spcPts val="0"/>
              </a:spcBef>
              <a:spcAft>
                <a:spcPts val="0"/>
              </a:spcAft>
              <a:buNone/>
            </a:pPr>
            <a:r>
              <a:rPr lang="en">
                <a:solidFill>
                  <a:schemeClr val="accent5"/>
                </a:solidFill>
                <a:latin typeface="Lato"/>
                <a:ea typeface="Lato"/>
                <a:cs typeface="Lato"/>
                <a:sym typeface="Lato"/>
              </a:rPr>
              <a:t>The LMSW will need to upload their forms into their digital wallet and have their BACS and employer(s) sign off on their hours from their paper forms on the LCSW application.</a:t>
            </a:r>
            <a:endParaRPr>
              <a:solidFill>
                <a:schemeClr val="accent5"/>
              </a:solidFill>
              <a:latin typeface="Lato"/>
              <a:ea typeface="Lato"/>
              <a:cs typeface="Lato"/>
              <a:sym typeface="Lato"/>
            </a:endParaRPr>
          </a:p>
        </p:txBody>
      </p:sp>
      <p:sp>
        <p:nvSpPr>
          <p:cNvPr id="172" name="Google Shape;172;p27"/>
          <p:cNvSpPr txBox="1"/>
          <p:nvPr/>
        </p:nvSpPr>
        <p:spPr>
          <a:xfrm>
            <a:off x="91875" y="4629100"/>
            <a:ext cx="66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124400"/>
            <a:ext cx="8520600" cy="63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500">
                <a:solidFill>
                  <a:schemeClr val="accent5"/>
                </a:solidFill>
                <a:highlight>
                  <a:schemeClr val="lt1"/>
                </a:highlight>
              </a:rPr>
              <a:t>Example Scenarios cont’d</a:t>
            </a:r>
            <a:endParaRPr sz="2500">
              <a:solidFill>
                <a:schemeClr val="accent5"/>
              </a:solidFill>
              <a:highlight>
                <a:schemeClr val="lt1"/>
              </a:highlight>
            </a:endParaRPr>
          </a:p>
        </p:txBody>
      </p:sp>
      <p:sp>
        <p:nvSpPr>
          <p:cNvPr id="178" name="Google Shape;178;p28"/>
          <p:cNvSpPr txBox="1"/>
          <p:nvPr/>
        </p:nvSpPr>
        <p:spPr>
          <a:xfrm>
            <a:off x="206775" y="648900"/>
            <a:ext cx="5640000" cy="4494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A LMSW is ready to apply for the LCSW but has had more than one supervisor in the past. The Evaluation and Record of Supervision for their BACS has been turned in previously to the Board. Do they need to invite their previous supervisor to complete the Record of Supervision and the Evaluation of Supervision step on the LCSW application? </a:t>
            </a:r>
            <a:endParaRPr>
              <a:solidFill>
                <a:schemeClr val="dk2"/>
              </a:solidFill>
              <a:latin typeface="Lato"/>
              <a:ea typeface="Lato"/>
              <a:cs typeface="Lato"/>
              <a:sym typeface="Lato"/>
            </a:endParaRPr>
          </a:p>
          <a:p>
            <a:pPr marL="457200" lvl="0" indent="-317500" algn="l" rtl="0">
              <a:spcBef>
                <a:spcPts val="0"/>
              </a:spcBef>
              <a:spcAft>
                <a:spcPts val="0"/>
              </a:spcAft>
              <a:buClr>
                <a:schemeClr val="accent5"/>
              </a:buClr>
              <a:buSzPts val="1400"/>
              <a:buFont typeface="Lato"/>
              <a:buChar char="●"/>
            </a:pPr>
            <a:r>
              <a:rPr lang="en">
                <a:solidFill>
                  <a:schemeClr val="accent5"/>
                </a:solidFill>
                <a:latin typeface="Lato"/>
                <a:ea typeface="Lato"/>
                <a:cs typeface="Lato"/>
                <a:sym typeface="Lato"/>
              </a:rPr>
              <a:t>Yes, if a supervisee has had previous supervisors, they will invite their supervisor to sign off on the hours already received by the Board. </a:t>
            </a:r>
            <a:endParaRPr>
              <a:solidFill>
                <a:schemeClr val="accent5"/>
              </a:solidFill>
              <a:latin typeface="Lato"/>
              <a:ea typeface="Lato"/>
              <a:cs typeface="Lato"/>
              <a:sym typeface="Lato"/>
            </a:endParaRPr>
          </a:p>
          <a:p>
            <a:pPr marL="457200" lvl="0" indent="-317500" algn="l" rtl="0">
              <a:spcBef>
                <a:spcPts val="0"/>
              </a:spcBef>
              <a:spcAft>
                <a:spcPts val="0"/>
              </a:spcAft>
              <a:buClr>
                <a:schemeClr val="accent5"/>
              </a:buClr>
              <a:buSzPts val="1400"/>
              <a:buFont typeface="Lato"/>
              <a:buChar char="●"/>
            </a:pPr>
            <a:r>
              <a:rPr lang="en">
                <a:solidFill>
                  <a:schemeClr val="accent5"/>
                </a:solidFill>
                <a:latin typeface="Lato"/>
                <a:ea typeface="Lato"/>
                <a:cs typeface="Lato"/>
                <a:sym typeface="Lato"/>
              </a:rPr>
              <a:t>Invite every supervisor you have had to complete the Record of Supervision and the Evaluation of Supervision on the LCSW Application.</a:t>
            </a:r>
            <a:endParaRPr>
              <a:solidFill>
                <a:schemeClr val="accent5"/>
              </a:solidFill>
              <a:latin typeface="Lato"/>
              <a:ea typeface="Lato"/>
              <a:cs typeface="Lato"/>
              <a:sym typeface="Lato"/>
            </a:endParaRPr>
          </a:p>
          <a:p>
            <a:pPr marL="457200" lvl="0" indent="-317500" algn="l" rtl="0">
              <a:spcBef>
                <a:spcPts val="0"/>
              </a:spcBef>
              <a:spcAft>
                <a:spcPts val="0"/>
              </a:spcAft>
              <a:buClr>
                <a:schemeClr val="accent1"/>
              </a:buClr>
              <a:buSzPts val="1400"/>
              <a:buFont typeface="Lato"/>
              <a:buChar char="●"/>
            </a:pPr>
            <a:r>
              <a:rPr lang="en" b="1">
                <a:solidFill>
                  <a:schemeClr val="accent1"/>
                </a:solidFill>
                <a:latin typeface="Lato"/>
                <a:ea typeface="Lato"/>
                <a:cs typeface="Lato"/>
                <a:sym typeface="Lato"/>
              </a:rPr>
              <a:t>When BACS are  transferring the hours over, they initially can log what is done on paper so far. This way, the bulk of the hours done on the paper Record of Supervision can be transferred to Certemy. </a:t>
            </a:r>
            <a:endParaRPr b="1">
              <a:solidFill>
                <a:schemeClr val="accent1"/>
              </a:solidFill>
              <a:latin typeface="Lato"/>
              <a:ea typeface="Lato"/>
              <a:cs typeface="Lato"/>
              <a:sym typeface="Lato"/>
            </a:endParaRPr>
          </a:p>
          <a:p>
            <a:pPr marL="914400" lvl="1" indent="-317500" algn="l" rtl="0">
              <a:spcBef>
                <a:spcPts val="0"/>
              </a:spcBef>
              <a:spcAft>
                <a:spcPts val="0"/>
              </a:spcAft>
              <a:buClr>
                <a:schemeClr val="accent1"/>
              </a:buClr>
              <a:buSzPts val="1400"/>
              <a:buFont typeface="Lato"/>
              <a:buChar char="○"/>
            </a:pPr>
            <a:r>
              <a:rPr lang="en" b="1">
                <a:solidFill>
                  <a:schemeClr val="accent1"/>
                </a:solidFill>
                <a:latin typeface="Lato"/>
                <a:ea typeface="Lato"/>
                <a:cs typeface="Lato"/>
                <a:sym typeface="Lato"/>
              </a:rPr>
              <a:t>Supervisee should upload a copy of the form used previously into their digital wallet</a:t>
            </a:r>
            <a:endParaRPr b="1">
              <a:solidFill>
                <a:schemeClr val="accent1"/>
              </a:solidFill>
              <a:latin typeface="Lato"/>
              <a:ea typeface="Lato"/>
              <a:cs typeface="Lato"/>
              <a:sym typeface="Lato"/>
            </a:endParaRPr>
          </a:p>
          <a:p>
            <a:pPr marL="914400" lvl="1" indent="-317500" algn="l" rtl="0">
              <a:spcBef>
                <a:spcPts val="0"/>
              </a:spcBef>
              <a:spcAft>
                <a:spcPts val="0"/>
              </a:spcAft>
              <a:buClr>
                <a:schemeClr val="accent1"/>
              </a:buClr>
              <a:buSzPts val="1400"/>
              <a:buFont typeface="Lato"/>
              <a:buChar char="○"/>
            </a:pPr>
            <a:r>
              <a:rPr lang="en" b="1">
                <a:solidFill>
                  <a:schemeClr val="accent1"/>
                </a:solidFill>
                <a:latin typeface="Lato"/>
                <a:ea typeface="Lato"/>
                <a:cs typeface="Lato"/>
                <a:sym typeface="Lato"/>
              </a:rPr>
              <a:t>After the initial mass transfer, BACS can log each session as they go.</a:t>
            </a:r>
            <a:endParaRPr b="1">
              <a:solidFill>
                <a:schemeClr val="accent1"/>
              </a:solidFill>
              <a:latin typeface="Lato"/>
              <a:ea typeface="Lato"/>
              <a:cs typeface="Lato"/>
              <a:sym typeface="Lato"/>
            </a:endParaRPr>
          </a:p>
        </p:txBody>
      </p:sp>
      <p:pic>
        <p:nvPicPr>
          <p:cNvPr id="179" name="Google Shape;179;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38700" y="2861325"/>
            <a:ext cx="2893601" cy="1948451"/>
          </a:xfrm>
          <a:prstGeom prst="rect">
            <a:avLst/>
          </a:prstGeom>
          <a:noFill/>
          <a:ln>
            <a:noFill/>
          </a:ln>
        </p:spPr>
      </p:pic>
      <p:sp>
        <p:nvSpPr>
          <p:cNvPr id="180" name="Google Shape;180;p28"/>
          <p:cNvSpPr txBox="1"/>
          <p:nvPr/>
        </p:nvSpPr>
        <p:spPr>
          <a:xfrm>
            <a:off x="5743725" y="172300"/>
            <a:ext cx="30885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4"/>
                </a:solidFill>
                <a:latin typeface="Lato"/>
                <a:ea typeface="Lato"/>
                <a:cs typeface="Lato"/>
                <a:sym typeface="Lato"/>
              </a:rPr>
              <a:t>LCSW-BACS:</a:t>
            </a:r>
            <a:endParaRPr b="1">
              <a:solidFill>
                <a:schemeClr val="accent4"/>
              </a:solidFill>
              <a:latin typeface="Lato"/>
              <a:ea typeface="Lato"/>
              <a:cs typeface="Lato"/>
              <a:sym typeface="Lato"/>
            </a:endParaRPr>
          </a:p>
          <a:p>
            <a:pPr marL="457200" lvl="0" indent="-317500" algn="l" rtl="0">
              <a:spcBef>
                <a:spcPts val="0"/>
              </a:spcBef>
              <a:spcAft>
                <a:spcPts val="0"/>
              </a:spcAft>
              <a:buClr>
                <a:schemeClr val="accent4"/>
              </a:buClr>
              <a:buSzPts val="1400"/>
              <a:buFont typeface="Lato"/>
              <a:buChar char="●"/>
            </a:pPr>
            <a:r>
              <a:rPr lang="en" b="1">
                <a:solidFill>
                  <a:schemeClr val="accent4"/>
                </a:solidFill>
                <a:latin typeface="Lato"/>
                <a:ea typeface="Lato"/>
                <a:cs typeface="Lato"/>
                <a:sym typeface="Lato"/>
              </a:rPr>
              <a:t> Do NOT click confirm log until you are finished completely with hours or supervision is terminated. You will not be able to log any more.</a:t>
            </a:r>
            <a:endParaRPr b="1">
              <a:solidFill>
                <a:schemeClr val="accent4"/>
              </a:solidFill>
              <a:latin typeface="Lato"/>
              <a:ea typeface="Lato"/>
              <a:cs typeface="Lato"/>
              <a:sym typeface="Lato"/>
            </a:endParaRPr>
          </a:p>
          <a:p>
            <a:pPr marL="457200" lvl="0" indent="-317500" algn="l" rtl="0">
              <a:spcBef>
                <a:spcPts val="0"/>
              </a:spcBef>
              <a:spcAft>
                <a:spcPts val="0"/>
              </a:spcAft>
              <a:buClr>
                <a:schemeClr val="accent4"/>
              </a:buClr>
              <a:buSzPts val="1400"/>
              <a:buFont typeface="Lato"/>
              <a:buChar char="●"/>
            </a:pPr>
            <a:r>
              <a:rPr lang="en" b="1" u="sng">
                <a:solidFill>
                  <a:schemeClr val="accent4"/>
                </a:solidFill>
                <a:latin typeface="Lato"/>
                <a:ea typeface="Lato"/>
                <a:cs typeface="Lato"/>
                <a:sym typeface="Lato"/>
              </a:rPr>
              <a:t>Instead, click  ‘</a:t>
            </a:r>
            <a:r>
              <a:rPr lang="en" sz="1600" b="1" u="sng">
                <a:solidFill>
                  <a:schemeClr val="accent4"/>
                </a:solidFill>
                <a:latin typeface="Lato"/>
                <a:ea typeface="Lato"/>
                <a:cs typeface="Lato"/>
                <a:sym typeface="Lato"/>
              </a:rPr>
              <a:t>close window</a:t>
            </a:r>
            <a:r>
              <a:rPr lang="en" b="1" u="sng">
                <a:solidFill>
                  <a:schemeClr val="accent4"/>
                </a:solidFill>
                <a:latin typeface="Lato"/>
                <a:ea typeface="Lato"/>
                <a:cs typeface="Lato"/>
                <a:sym typeface="Lato"/>
              </a:rPr>
              <a:t>’ after each log you enter.</a:t>
            </a:r>
            <a:endParaRPr b="1" u="sng">
              <a:solidFill>
                <a:schemeClr val="accent4"/>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00">
                <a:solidFill>
                  <a:schemeClr val="accent1"/>
                </a:solidFill>
              </a:rPr>
              <a:t>Q: My supervisees are keeping record the “old school way” (printed out form, filled out by them at every session). I don’t see anywhere on my supervisor profile on Certemy where I would need to be the record keeper of that.</a:t>
            </a:r>
            <a:endParaRPr sz="1800">
              <a:solidFill>
                <a:schemeClr val="accent1"/>
              </a:solidFill>
            </a:endParaRPr>
          </a:p>
        </p:txBody>
      </p:sp>
      <p:sp>
        <p:nvSpPr>
          <p:cNvPr id="186" name="Google Shape;186;p29"/>
          <p:cNvSpPr txBox="1"/>
          <p:nvPr/>
        </p:nvSpPr>
        <p:spPr>
          <a:xfrm>
            <a:off x="137850" y="1734625"/>
            <a:ext cx="53187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A: As a supervisor, you will not be able to track your face to face hours on Certemy</a:t>
            </a:r>
            <a:r>
              <a:rPr lang="en">
                <a:solidFill>
                  <a:schemeClr val="accent5"/>
                </a:solidFill>
                <a:latin typeface="Lato"/>
                <a:ea typeface="Lato"/>
                <a:cs typeface="Lato"/>
                <a:sym typeface="Lato"/>
              </a:rPr>
              <a:t> until your supervisee starts the LCSW application when they start supervision</a:t>
            </a:r>
            <a:r>
              <a:rPr lang="en">
                <a:latin typeface="Lato"/>
                <a:ea typeface="Lato"/>
                <a:cs typeface="Lato"/>
                <a:sym typeface="Lato"/>
              </a:rPr>
              <a:t>. Your supervisee will </a:t>
            </a:r>
            <a:r>
              <a:rPr lang="en" b="1">
                <a:solidFill>
                  <a:schemeClr val="accent5"/>
                </a:solidFill>
                <a:latin typeface="Lato"/>
                <a:ea typeface="Lato"/>
                <a:cs typeface="Lato"/>
                <a:sym typeface="Lato"/>
              </a:rPr>
              <a:t>invite you to complete the Record of Supervision and you will be able to log each session through your Supervisor profile. </a:t>
            </a:r>
            <a:endParaRPr b="1">
              <a:solidFill>
                <a:schemeClr val="accent5"/>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Clr>
                <a:schemeClr val="accent5"/>
              </a:buClr>
              <a:buSzPts val="1400"/>
              <a:buFont typeface="Lato"/>
              <a:buChar char="●"/>
            </a:pPr>
            <a:r>
              <a:rPr lang="en">
                <a:solidFill>
                  <a:schemeClr val="accent5"/>
                </a:solidFill>
                <a:latin typeface="Lato"/>
                <a:ea typeface="Lato"/>
                <a:cs typeface="Lato"/>
                <a:sym typeface="Lato"/>
              </a:rPr>
              <a:t>If you have previous hours with the same supervisee that were logged on paper, your supervisee can invite you to sign off on the total hours completed so far. You will complete the form on your profile, sign, and click submit.</a:t>
            </a:r>
            <a:endParaRPr>
              <a:solidFill>
                <a:schemeClr val="accent5"/>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Your supervisee can upload the paper form into their digital wallet for proof if you are mass transferring hours over. This is so you do not need to log each individual session completed previously</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00" y="7842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000">
                <a:solidFill>
                  <a:schemeClr val="accent1"/>
                </a:solidFill>
              </a:rPr>
              <a:t>Q: What if I am halfway through supervision? Can I use the paper forms still or do I need to switch to all online?</a:t>
            </a:r>
            <a:endParaRPr sz="2000">
              <a:solidFill>
                <a:schemeClr val="accent1"/>
              </a:solidFill>
            </a:endParaRPr>
          </a:p>
        </p:txBody>
      </p:sp>
      <p:sp>
        <p:nvSpPr>
          <p:cNvPr id="193" name="Google Shape;193;p30"/>
          <p:cNvSpPr txBox="1"/>
          <p:nvPr/>
        </p:nvSpPr>
        <p:spPr>
          <a:xfrm>
            <a:off x="137825" y="718025"/>
            <a:ext cx="3324300" cy="43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Lato"/>
                <a:ea typeface="Lato"/>
                <a:cs typeface="Lato"/>
                <a:sym typeface="Lato"/>
              </a:rPr>
              <a:t>A: All supervision should be completed through Certemy as of January 1, 2022.</a:t>
            </a:r>
            <a:endParaRPr sz="1300">
              <a:latin typeface="Lato"/>
              <a:ea typeface="Lato"/>
              <a:cs typeface="Lato"/>
              <a:sym typeface="Lato"/>
            </a:endParaRPr>
          </a:p>
          <a:p>
            <a:pPr marL="0" lvl="0" indent="0" algn="l" rtl="0">
              <a:spcBef>
                <a:spcPts val="0"/>
              </a:spcBef>
              <a:spcAft>
                <a:spcPts val="0"/>
              </a:spcAft>
              <a:buNone/>
            </a:pPr>
            <a:endParaRPr sz="1300">
              <a:latin typeface="Lato"/>
              <a:ea typeface="Lato"/>
              <a:cs typeface="Lato"/>
              <a:sym typeface="Lato"/>
            </a:endParaRPr>
          </a:p>
          <a:p>
            <a:pPr marL="0" lvl="0" indent="0" algn="l" rtl="0">
              <a:spcBef>
                <a:spcPts val="0"/>
              </a:spcBef>
              <a:spcAft>
                <a:spcPts val="0"/>
              </a:spcAft>
              <a:buNone/>
            </a:pPr>
            <a:r>
              <a:rPr lang="en" sz="1300" b="1">
                <a:solidFill>
                  <a:schemeClr val="accent5"/>
                </a:solidFill>
                <a:latin typeface="Lato"/>
                <a:ea typeface="Lato"/>
                <a:cs typeface="Lato"/>
                <a:sym typeface="Lato"/>
              </a:rPr>
              <a:t>If you are halfway through supervision, you will be able to mass transfer the hours you already have on paper.</a:t>
            </a:r>
            <a:endParaRPr sz="1300" b="1">
              <a:solidFill>
                <a:schemeClr val="accent5"/>
              </a:solidFill>
              <a:latin typeface="Lato"/>
              <a:ea typeface="Lato"/>
              <a:cs typeface="Lato"/>
              <a:sym typeface="Lato"/>
            </a:endParaRPr>
          </a:p>
          <a:p>
            <a:pPr marL="457200" lvl="0" indent="-311150" algn="l" rtl="0">
              <a:spcBef>
                <a:spcPts val="0"/>
              </a:spcBef>
              <a:spcAft>
                <a:spcPts val="0"/>
              </a:spcAft>
              <a:buClr>
                <a:schemeClr val="accent5"/>
              </a:buClr>
              <a:buSzPts val="1300"/>
              <a:buFont typeface="Lato"/>
              <a:buChar char="●"/>
            </a:pPr>
            <a:r>
              <a:rPr lang="en" sz="1300" b="1">
                <a:solidFill>
                  <a:schemeClr val="accent5"/>
                </a:solidFill>
                <a:latin typeface="Lato"/>
                <a:ea typeface="Lato"/>
                <a:cs typeface="Lato"/>
                <a:sym typeface="Lato"/>
              </a:rPr>
              <a:t>If this is your case, you will invite your supervisor on the Record of Supervision step however many hours you had so far that was already logged on your paper.</a:t>
            </a:r>
            <a:endParaRPr sz="1300" b="1">
              <a:solidFill>
                <a:schemeClr val="accent5"/>
              </a:solidFill>
              <a:latin typeface="Lato"/>
              <a:ea typeface="Lato"/>
              <a:cs typeface="Lato"/>
              <a:sym typeface="Lato"/>
            </a:endParaRPr>
          </a:p>
          <a:p>
            <a:pPr marL="0" lvl="0" indent="0" algn="l" rtl="0">
              <a:spcBef>
                <a:spcPts val="0"/>
              </a:spcBef>
              <a:spcAft>
                <a:spcPts val="0"/>
              </a:spcAft>
              <a:buNone/>
            </a:pPr>
            <a:endParaRPr sz="1300" b="1">
              <a:solidFill>
                <a:schemeClr val="accent5"/>
              </a:solidFill>
              <a:latin typeface="Lato"/>
              <a:ea typeface="Lato"/>
              <a:cs typeface="Lato"/>
              <a:sym typeface="Lato"/>
            </a:endParaRPr>
          </a:p>
          <a:p>
            <a:pPr marL="457200" lvl="0" indent="-311150" algn="l" rtl="0">
              <a:spcBef>
                <a:spcPts val="0"/>
              </a:spcBef>
              <a:spcAft>
                <a:spcPts val="0"/>
              </a:spcAft>
              <a:buClr>
                <a:schemeClr val="accent5"/>
              </a:buClr>
              <a:buSzPts val="1300"/>
              <a:buFont typeface="Lato"/>
              <a:buChar char="●"/>
            </a:pPr>
            <a:r>
              <a:rPr lang="en" sz="1300" b="1">
                <a:solidFill>
                  <a:schemeClr val="accent5"/>
                </a:solidFill>
                <a:latin typeface="Lato"/>
                <a:ea typeface="Lato"/>
                <a:cs typeface="Lato"/>
                <a:sym typeface="Lato"/>
              </a:rPr>
              <a:t>If you have 46 hours already when you are transferring your hours to Certemy, invite your supervisor to complete 46 hours. Your supervisor will be able to confirm the 46 hours and sign off on those hours. Afterwards, your supervisor will electronically  log each session the two of you have.</a:t>
            </a:r>
            <a:endParaRPr sz="1300" b="1">
              <a:solidFill>
                <a:schemeClr val="accent5"/>
              </a:solidFill>
              <a:latin typeface="Lato"/>
              <a:ea typeface="Lato"/>
              <a:cs typeface="Lato"/>
              <a:sym typeface="Lato"/>
            </a:endParaRPr>
          </a:p>
        </p:txBody>
      </p:sp>
      <p:pic>
        <p:nvPicPr>
          <p:cNvPr id="194" name="Google Shape;194;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62125" y="1271300"/>
            <a:ext cx="5712727" cy="3267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291800" y="257750"/>
            <a:ext cx="36024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00">
                <a:solidFill>
                  <a:schemeClr val="accent1"/>
                </a:solidFill>
                <a:highlight>
                  <a:schemeClr val="lt1"/>
                </a:highlight>
              </a:rPr>
              <a:t>Q: Are all forms now required to be uploaded in Certemy? </a:t>
            </a:r>
            <a:endParaRPr sz="1800">
              <a:solidFill>
                <a:schemeClr val="accent1"/>
              </a:solidFill>
              <a:highlight>
                <a:schemeClr val="lt1"/>
              </a:highlight>
            </a:endParaRPr>
          </a:p>
          <a:p>
            <a:pPr marL="0" lvl="0" indent="0" algn="l" rtl="0">
              <a:spcBef>
                <a:spcPts val="0"/>
              </a:spcBef>
              <a:spcAft>
                <a:spcPts val="0"/>
              </a:spcAft>
              <a:buSzPts val="990"/>
              <a:buNone/>
            </a:pPr>
            <a:endParaRPr sz="1800">
              <a:solidFill>
                <a:schemeClr val="accent1"/>
              </a:solidFill>
              <a:highlight>
                <a:schemeClr val="lt1"/>
              </a:highlight>
            </a:endParaRPr>
          </a:p>
          <a:p>
            <a:pPr marL="0" lvl="0" indent="0" algn="l" rtl="0">
              <a:spcBef>
                <a:spcPts val="0"/>
              </a:spcBef>
              <a:spcAft>
                <a:spcPts val="0"/>
              </a:spcAft>
              <a:buClr>
                <a:schemeClr val="dk2"/>
              </a:buClr>
              <a:buSzPts val="1100"/>
              <a:buFont typeface="Arial"/>
              <a:buNone/>
            </a:pPr>
            <a:r>
              <a:rPr lang="en" sz="1400" b="0">
                <a:latin typeface="Lato"/>
                <a:ea typeface="Lato"/>
                <a:cs typeface="Lato"/>
                <a:sym typeface="Lato"/>
              </a:rPr>
              <a:t>A: All forms should be uploaded into your digital wallet if not already turned in to the Board, but you will need to complete everything via Certemy to have your hours show on Certemy.</a:t>
            </a:r>
            <a:endParaRPr sz="1400" b="0">
              <a:latin typeface="Lato"/>
              <a:ea typeface="Lato"/>
              <a:cs typeface="Lato"/>
              <a:sym typeface="Lato"/>
            </a:endParaRPr>
          </a:p>
          <a:p>
            <a:pPr marL="0" lvl="0" indent="0" algn="l" rtl="0">
              <a:spcBef>
                <a:spcPts val="0"/>
              </a:spcBef>
              <a:spcAft>
                <a:spcPts val="0"/>
              </a:spcAft>
              <a:buSzPts val="990"/>
              <a:buNone/>
            </a:pPr>
            <a:endParaRPr sz="1800">
              <a:solidFill>
                <a:schemeClr val="accent1"/>
              </a:solidFill>
              <a:highlight>
                <a:schemeClr val="lt1"/>
              </a:highlight>
            </a:endParaRPr>
          </a:p>
          <a:p>
            <a:pPr marL="0" lvl="0" indent="0" algn="l" rtl="0">
              <a:spcBef>
                <a:spcPts val="0"/>
              </a:spcBef>
              <a:spcAft>
                <a:spcPts val="0"/>
              </a:spcAft>
              <a:buSzPts val="990"/>
              <a:buNone/>
            </a:pPr>
            <a:r>
              <a:rPr lang="en" sz="1800">
                <a:solidFill>
                  <a:schemeClr val="accent1"/>
                </a:solidFill>
                <a:highlight>
                  <a:schemeClr val="lt1"/>
                </a:highlight>
              </a:rPr>
              <a:t>Q: Is an email of a copy of the forms also required, requested, or recommended?</a:t>
            </a:r>
            <a:endParaRPr sz="1800">
              <a:solidFill>
                <a:schemeClr val="accent1"/>
              </a:solidFill>
              <a:highlight>
                <a:schemeClr val="lt1"/>
              </a:highlight>
            </a:endParaRPr>
          </a:p>
          <a:p>
            <a:pPr marL="0" lvl="0" indent="0" algn="l" rtl="0">
              <a:spcBef>
                <a:spcPts val="0"/>
              </a:spcBef>
              <a:spcAft>
                <a:spcPts val="0"/>
              </a:spcAft>
              <a:buSzPts val="1100"/>
              <a:buNone/>
            </a:pPr>
            <a:endParaRPr sz="1400" b="0">
              <a:latin typeface="Lato"/>
              <a:ea typeface="Lato"/>
              <a:cs typeface="Lato"/>
              <a:sym typeface="Lato"/>
            </a:endParaRPr>
          </a:p>
          <a:p>
            <a:pPr marL="0" lvl="0" indent="0" algn="l" rtl="0">
              <a:spcBef>
                <a:spcPts val="0"/>
              </a:spcBef>
              <a:spcAft>
                <a:spcPts val="0"/>
              </a:spcAft>
              <a:buClr>
                <a:schemeClr val="dk2"/>
              </a:buClr>
              <a:buSzPts val="1100"/>
              <a:buFont typeface="Arial"/>
              <a:buNone/>
            </a:pPr>
            <a:r>
              <a:rPr lang="en" sz="1400" b="0">
                <a:latin typeface="Lato"/>
                <a:ea typeface="Lato"/>
                <a:cs typeface="Lato"/>
                <a:sym typeface="Lato"/>
              </a:rPr>
              <a:t>A: All forms that have been turned in previously is already in licensees file, therefore, it is not mandatory to upload forms into your digital wallet unless you prefer to or have not turned in yet.</a:t>
            </a:r>
            <a:endParaRPr sz="1400" b="0">
              <a:latin typeface="Lato"/>
              <a:ea typeface="Lato"/>
              <a:cs typeface="Lato"/>
              <a:sym typeface="Lato"/>
            </a:endParaRPr>
          </a:p>
          <a:p>
            <a:pPr marL="0" lvl="0" indent="0" algn="l" rtl="0">
              <a:spcBef>
                <a:spcPts val="0"/>
              </a:spcBef>
              <a:spcAft>
                <a:spcPts val="0"/>
              </a:spcAft>
              <a:buSzPts val="990"/>
              <a:buNone/>
            </a:pPr>
            <a:endParaRPr sz="1800">
              <a:solidFill>
                <a:schemeClr val="accent1"/>
              </a:solidFill>
              <a:highlight>
                <a:schemeClr val="lt1"/>
              </a:highlight>
            </a:endParaRPr>
          </a:p>
          <a:p>
            <a:pPr marL="0" lvl="0" indent="0" algn="l" rtl="0">
              <a:spcBef>
                <a:spcPts val="0"/>
              </a:spcBef>
              <a:spcAft>
                <a:spcPts val="0"/>
              </a:spcAft>
              <a:buSzPts val="990"/>
              <a:buNone/>
            </a:pPr>
            <a:endParaRPr sz="1800">
              <a:solidFill>
                <a:schemeClr val="accent1"/>
              </a:solidFill>
              <a:highlight>
                <a:schemeClr val="lt1"/>
              </a:highlight>
            </a:endParaRPr>
          </a:p>
          <a:p>
            <a:pPr marL="0" lvl="0" indent="0" algn="l" rtl="0">
              <a:spcBef>
                <a:spcPts val="0"/>
              </a:spcBef>
              <a:spcAft>
                <a:spcPts val="0"/>
              </a:spcAft>
              <a:buSzPts val="990"/>
              <a:buNone/>
            </a:pPr>
            <a:endParaRPr sz="1800">
              <a:solidFill>
                <a:schemeClr val="accent1"/>
              </a:solidFill>
            </a:endParaRPr>
          </a:p>
          <a:p>
            <a:pPr marL="0" lvl="0" indent="0" algn="l" rtl="0">
              <a:spcBef>
                <a:spcPts val="0"/>
              </a:spcBef>
              <a:spcAft>
                <a:spcPts val="0"/>
              </a:spcAft>
              <a:buSzPts val="990"/>
              <a:buNone/>
            </a:pPr>
            <a:endParaRPr sz="1800">
              <a:solidFill>
                <a:schemeClr val="accent1"/>
              </a:solidFill>
            </a:endParaRPr>
          </a:p>
          <a:p>
            <a:pPr marL="0" lvl="0" indent="0" algn="l" rtl="0">
              <a:spcBef>
                <a:spcPts val="0"/>
              </a:spcBef>
              <a:spcAft>
                <a:spcPts val="0"/>
              </a:spcAft>
              <a:buClr>
                <a:schemeClr val="dk2"/>
              </a:buClr>
              <a:buSzPts val="990"/>
              <a:buFont typeface="Arial"/>
              <a:buNone/>
            </a:pPr>
            <a:endParaRPr sz="1800">
              <a:solidFill>
                <a:schemeClr val="accent1"/>
              </a:solidFill>
            </a:endParaRPr>
          </a:p>
          <a:p>
            <a:pPr marL="0" lvl="0" indent="0" algn="l" rtl="0">
              <a:spcBef>
                <a:spcPts val="0"/>
              </a:spcBef>
              <a:spcAft>
                <a:spcPts val="0"/>
              </a:spcAft>
              <a:buSzPts val="990"/>
              <a:buNone/>
            </a:pPr>
            <a:endParaRPr sz="1800">
              <a:solidFill>
                <a:schemeClr val="accent1"/>
              </a:solidFill>
              <a:highlight>
                <a:schemeClr val="lt1"/>
              </a:highlight>
            </a:endParaRPr>
          </a:p>
        </p:txBody>
      </p:sp>
      <p:sp>
        <p:nvSpPr>
          <p:cNvPr id="200" name="Google Shape;200;p31"/>
          <p:cNvSpPr txBox="1"/>
          <p:nvPr/>
        </p:nvSpPr>
        <p:spPr>
          <a:xfrm>
            <a:off x="4744325" y="257750"/>
            <a:ext cx="38643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990"/>
              <a:buFont typeface="Arial"/>
              <a:buNone/>
            </a:pPr>
            <a:r>
              <a:rPr lang="en" sz="1800" b="1">
                <a:solidFill>
                  <a:schemeClr val="accent1"/>
                </a:solidFill>
                <a:latin typeface="Raleway"/>
                <a:ea typeface="Raleway"/>
                <a:cs typeface="Raleway"/>
                <a:sym typeface="Raleway"/>
              </a:rPr>
              <a:t>Q: When is the cutoff date for which paper forms can no longer be used?</a:t>
            </a:r>
            <a:endParaRPr sz="1800" b="1">
              <a:solidFill>
                <a:schemeClr val="accent1"/>
              </a:solidFill>
              <a:latin typeface="Raleway"/>
              <a:ea typeface="Raleway"/>
              <a:cs typeface="Raleway"/>
              <a:sym typeface="Raleway"/>
            </a:endParaRPr>
          </a:p>
        </p:txBody>
      </p:sp>
      <p:sp>
        <p:nvSpPr>
          <p:cNvPr id="201" name="Google Shape;201;p31"/>
          <p:cNvSpPr txBox="1"/>
          <p:nvPr/>
        </p:nvSpPr>
        <p:spPr>
          <a:xfrm>
            <a:off x="4744325" y="3068650"/>
            <a:ext cx="27225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2"/>
              </a:solidFill>
              <a:latin typeface="Lato"/>
              <a:ea typeface="Lato"/>
              <a:cs typeface="Lato"/>
              <a:sym typeface="Lato"/>
            </a:endParaRPr>
          </a:p>
          <a:p>
            <a:pPr marL="0" lvl="0" indent="0" algn="l" rtl="0">
              <a:spcBef>
                <a:spcPts val="0"/>
              </a:spcBef>
              <a:spcAft>
                <a:spcPts val="0"/>
              </a:spcAft>
              <a:buNone/>
            </a:pPr>
            <a:endParaRPr>
              <a:solidFill>
                <a:schemeClr val="dk2"/>
              </a:solidFill>
              <a:latin typeface="Lato"/>
              <a:ea typeface="Lato"/>
              <a:cs typeface="Lato"/>
              <a:sym typeface="Lato"/>
            </a:endParaRPr>
          </a:p>
          <a:p>
            <a:pPr marL="0" lvl="0" indent="0" algn="l" rtl="0">
              <a:spcBef>
                <a:spcPts val="0"/>
              </a:spcBef>
              <a:spcAft>
                <a:spcPts val="0"/>
              </a:spcAft>
              <a:buNone/>
            </a:pPr>
            <a:r>
              <a:rPr lang="en">
                <a:solidFill>
                  <a:schemeClr val="dk2"/>
                </a:solidFill>
                <a:latin typeface="Lato"/>
                <a:ea typeface="Lato"/>
                <a:cs typeface="Lato"/>
                <a:sym typeface="Lato"/>
              </a:rPr>
              <a:t>A:These forms can be submitted into your digital wallet as proof and completed through Certemy as a mass transfer of hours done by your Supervisor.</a:t>
            </a:r>
            <a:endParaRPr>
              <a:solidFill>
                <a:schemeClr val="dk2"/>
              </a:solidFill>
              <a:latin typeface="Lato"/>
              <a:ea typeface="Lato"/>
              <a:cs typeface="Lato"/>
              <a:sym typeface="Lato"/>
            </a:endParaRPr>
          </a:p>
        </p:txBody>
      </p:sp>
      <p:sp>
        <p:nvSpPr>
          <p:cNvPr id="202" name="Google Shape;202;p31"/>
          <p:cNvSpPr txBox="1"/>
          <p:nvPr/>
        </p:nvSpPr>
        <p:spPr>
          <a:xfrm>
            <a:off x="4697475" y="119775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Lato"/>
                <a:ea typeface="Lato"/>
                <a:cs typeface="Lato"/>
                <a:sym typeface="Lato"/>
              </a:rPr>
              <a:t>A: As of January 1, 2022, the Board will not be accepting paper copies of forms. </a:t>
            </a:r>
            <a:endParaRPr>
              <a:solidFill>
                <a:schemeClr val="dk2"/>
              </a:solidFill>
              <a:latin typeface="Lato"/>
              <a:ea typeface="Lato"/>
              <a:cs typeface="Lato"/>
              <a:sym typeface="Lato"/>
            </a:endParaRPr>
          </a:p>
        </p:txBody>
      </p:sp>
      <p:sp>
        <p:nvSpPr>
          <p:cNvPr id="203" name="Google Shape;203;p31"/>
          <p:cNvSpPr txBox="1"/>
          <p:nvPr/>
        </p:nvSpPr>
        <p:spPr>
          <a:xfrm>
            <a:off x="4697475" y="1971625"/>
            <a:ext cx="30000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accent1"/>
                </a:solidFill>
                <a:latin typeface="Raleway"/>
                <a:ea typeface="Raleway"/>
                <a:cs typeface="Raleway"/>
                <a:sym typeface="Raleway"/>
              </a:rPr>
              <a:t>Q: Are those who have already initiated their supervision with the “old” paper or computerized log grandfathered in?</a:t>
            </a:r>
            <a:endParaRPr sz="1800" b="1">
              <a:solidFill>
                <a:schemeClr val="accent1"/>
              </a:solidFill>
              <a:latin typeface="Raleway"/>
              <a:ea typeface="Raleway"/>
              <a:cs typeface="Raleway"/>
              <a:sym typeface="Raleway"/>
            </a:endParaRPr>
          </a:p>
          <a:p>
            <a:pPr marL="0" lvl="0" indent="0" algn="l" rtl="0">
              <a:spcBef>
                <a:spcPts val="0"/>
              </a:spcBef>
              <a:spcAft>
                <a:spcPts val="0"/>
              </a:spcAft>
              <a:buNone/>
            </a:pPr>
            <a:endParaRPr sz="1800" b="1">
              <a:solidFill>
                <a:schemeClr val="accent1"/>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a:solidFill>
                  <a:schemeClr val="accent1"/>
                </a:solidFill>
              </a:rPr>
              <a:t>Q: I have a supervisee who is applying to take her test and the system is prompting a line-by-line entry for each past supervision session</a:t>
            </a:r>
            <a:endParaRPr sz="2500">
              <a:solidFill>
                <a:schemeClr val="accent1"/>
              </a:solidFill>
            </a:endParaRPr>
          </a:p>
        </p:txBody>
      </p:sp>
      <p:sp>
        <p:nvSpPr>
          <p:cNvPr id="209" name="Google Shape;209;p32"/>
          <p:cNvSpPr txBox="1"/>
          <p:nvPr/>
        </p:nvSpPr>
        <p:spPr>
          <a:xfrm>
            <a:off x="303300" y="1703500"/>
            <a:ext cx="51369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latin typeface="Lato"/>
                <a:ea typeface="Lato"/>
                <a:cs typeface="Lato"/>
                <a:sym typeface="Lato"/>
              </a:rPr>
              <a:t>A:</a:t>
            </a:r>
            <a:r>
              <a:rPr lang="en">
                <a:latin typeface="Lato"/>
                <a:ea typeface="Lato"/>
                <a:cs typeface="Lato"/>
                <a:sym typeface="Lato"/>
              </a:rPr>
              <a:t> </a:t>
            </a:r>
            <a:r>
              <a:rPr lang="en">
                <a:solidFill>
                  <a:schemeClr val="accent5"/>
                </a:solidFill>
                <a:latin typeface="Lato"/>
                <a:ea typeface="Lato"/>
                <a:cs typeface="Lato"/>
                <a:sym typeface="Lato"/>
              </a:rPr>
              <a:t>If you have previous hours with the same supervisee that were logged on paper, your supervisee can invite you to sign off on the total hours completed so far. You will complete the form on your profile, sign, and click submit.</a:t>
            </a:r>
            <a:endParaRPr>
              <a:solidFill>
                <a:schemeClr val="accent5"/>
              </a:solidFill>
              <a:latin typeface="Lato"/>
              <a:ea typeface="Lato"/>
              <a:cs typeface="Lato"/>
              <a:sym typeface="Lato"/>
            </a:endParaRPr>
          </a:p>
          <a:p>
            <a:pPr marL="0" lvl="0" indent="0" algn="l" rtl="0">
              <a:spcBef>
                <a:spcPts val="0"/>
              </a:spcBef>
              <a:spcAft>
                <a:spcPts val="0"/>
              </a:spcAft>
              <a:buClr>
                <a:schemeClr val="dk2"/>
              </a:buClr>
              <a:buSzPts val="1100"/>
              <a:buFont typeface="Arial"/>
              <a:buNone/>
            </a:pPr>
            <a:endParaRPr>
              <a:solidFill>
                <a:schemeClr val="dk2"/>
              </a:solidFill>
              <a:latin typeface="Lato"/>
              <a:ea typeface="Lato"/>
              <a:cs typeface="Lato"/>
              <a:sym typeface="Lato"/>
            </a:endParaRPr>
          </a:p>
          <a:p>
            <a:pPr marL="457200" lvl="0"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Your supervisee can upload the paper form into their digital wallet for proof if you are mass transferring hours over. This is so you do not need to log each individual session completed previously.</a:t>
            </a:r>
            <a:endParaRPr>
              <a:solidFill>
                <a:schemeClr val="dk2"/>
              </a:solidFill>
              <a:latin typeface="Lato"/>
              <a:ea typeface="Lato"/>
              <a:cs typeface="Lato"/>
              <a:sym typeface="Lato"/>
            </a:endParaRPr>
          </a:p>
          <a:p>
            <a:pPr marL="457200" lvl="0"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Once Supervision is complete, your supervisor will invite you to sign and submit the Evaluation of Supervision form.</a:t>
            </a:r>
            <a:endParaRPr>
              <a:solidFill>
                <a:schemeClr val="dk2"/>
              </a:solidFill>
              <a:latin typeface="Lato"/>
              <a:ea typeface="Lato"/>
              <a:cs typeface="Lato"/>
              <a:sym typeface="Lato"/>
            </a:endParaRPr>
          </a:p>
          <a:p>
            <a:pPr marL="0" lvl="0" indent="0" algn="l" rtl="0">
              <a:spcBef>
                <a:spcPts val="0"/>
              </a:spcBef>
              <a:spcAft>
                <a:spcPts val="0"/>
              </a:spcAft>
              <a:buNone/>
            </a:pPr>
            <a:endParaRPr>
              <a:solidFill>
                <a:schemeClr val="dk2"/>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210" name="Google Shape;210;p32"/>
          <p:cNvSpPr txBox="1"/>
          <p:nvPr/>
        </p:nvSpPr>
        <p:spPr>
          <a:xfrm>
            <a:off x="5572125" y="1329825"/>
            <a:ext cx="3407100" cy="3201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a:highlight>
                  <a:schemeClr val="accent6"/>
                </a:highlight>
                <a:latin typeface="Lato"/>
                <a:ea typeface="Lato"/>
                <a:cs typeface="Lato"/>
                <a:sym typeface="Lato"/>
              </a:rPr>
              <a:t>Supervisee</a:t>
            </a:r>
            <a:r>
              <a:rPr lang="en">
                <a:latin typeface="Lato"/>
                <a:ea typeface="Lato"/>
                <a:cs typeface="Lato"/>
                <a:sym typeface="Lato"/>
              </a:rPr>
              <a:t>- invite your Supervisor to 1 hour and your supervisee will log how many hours have been completed so far on paper.</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You should then upload your paper form into your digital wallet.</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Char char="●"/>
            </a:pPr>
            <a:r>
              <a:rPr lang="en">
                <a:highlight>
                  <a:schemeClr val="accent6"/>
                </a:highlight>
                <a:latin typeface="Lato"/>
                <a:ea typeface="Lato"/>
                <a:cs typeface="Lato"/>
                <a:sym typeface="Lato"/>
              </a:rPr>
              <a:t>Supervisor</a:t>
            </a:r>
            <a:r>
              <a:rPr lang="en">
                <a:latin typeface="Lato"/>
                <a:ea typeface="Lato"/>
                <a:cs typeface="Lato"/>
                <a:sym typeface="Lato"/>
              </a:rPr>
              <a:t>- after you essentially “sign-off” on the hours from paper, you can log each session electronically going forward</a:t>
            </a:r>
            <a:endParaRPr>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311700" y="262250"/>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chemeClr val="accent1"/>
                </a:solidFill>
              </a:rPr>
              <a:t>Q: I am hoping for clarification of the process for supervisees who were already engaged in active supervision prior to the transition to Certemy.</a:t>
            </a:r>
            <a:endParaRPr sz="1500">
              <a:solidFill>
                <a:schemeClr val="accent1"/>
              </a:solidFill>
            </a:endParaRPr>
          </a:p>
          <a:p>
            <a:pPr marL="457200" lvl="0" indent="-323850" algn="l" rtl="0">
              <a:spcBef>
                <a:spcPts val="0"/>
              </a:spcBef>
              <a:spcAft>
                <a:spcPts val="0"/>
              </a:spcAft>
              <a:buClr>
                <a:schemeClr val="accent1"/>
              </a:buClr>
              <a:buSzPts val="1500"/>
              <a:buAutoNum type="alphaLcPeriod"/>
            </a:pPr>
            <a:r>
              <a:rPr lang="en" sz="1500">
                <a:solidFill>
                  <a:schemeClr val="accent1"/>
                </a:solidFill>
              </a:rPr>
              <a:t>Specifically what forms (if any) need to be uploaded now and upon completion of supervision?</a:t>
            </a:r>
            <a:endParaRPr sz="1500">
              <a:solidFill>
                <a:schemeClr val="accent1"/>
              </a:solidFill>
            </a:endParaRPr>
          </a:p>
          <a:p>
            <a:pPr marL="457200" lvl="0" indent="-323850" algn="l" rtl="0">
              <a:spcBef>
                <a:spcPts val="0"/>
              </a:spcBef>
              <a:spcAft>
                <a:spcPts val="0"/>
              </a:spcAft>
              <a:buClr>
                <a:schemeClr val="accent1"/>
              </a:buClr>
              <a:buSzPts val="1500"/>
              <a:buAutoNum type="alphaLcPeriod"/>
            </a:pPr>
            <a:r>
              <a:rPr lang="en" sz="1500">
                <a:solidFill>
                  <a:schemeClr val="accent1"/>
                </a:solidFill>
              </a:rPr>
              <a:t>Will we only need to upload the termination paperwork (eval,record of supervision,etc) with presumably the initial paperwork already being uploaded by the board?</a:t>
            </a:r>
            <a:endParaRPr sz="1500">
              <a:solidFill>
                <a:schemeClr val="accent1"/>
              </a:solidFill>
            </a:endParaRPr>
          </a:p>
        </p:txBody>
      </p:sp>
      <p:sp>
        <p:nvSpPr>
          <p:cNvPr id="216" name="Google Shape;216;p33"/>
          <p:cNvSpPr txBox="1"/>
          <p:nvPr/>
        </p:nvSpPr>
        <p:spPr>
          <a:xfrm>
            <a:off x="220550" y="1941900"/>
            <a:ext cx="87036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A: All forms can be transferred easily by mass transferring hours over. If all hours were done on paper, the LMSW can upload copies of the forms into their digital wallet and the Supervisor can technically “sign-off” on the hours through Certemy.</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Example- </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A LCSW-BACS and a LMSW are actively in supervision and are trying to transfer to Certemy. They have completed 90 face to face hours so far out of the required 96 on the paper form. How do they transfer over?</a:t>
            </a:r>
            <a:endParaRPr>
              <a:latin typeface="Lato"/>
              <a:ea typeface="Lato"/>
              <a:cs typeface="Lato"/>
              <a:sym typeface="Lato"/>
            </a:endParaRPr>
          </a:p>
          <a:p>
            <a:pPr marL="0" lvl="0" indent="0" algn="l" rtl="0">
              <a:spcBef>
                <a:spcPts val="0"/>
              </a:spcBef>
              <a:spcAft>
                <a:spcPts val="0"/>
              </a:spcAft>
              <a:buNone/>
            </a:pPr>
            <a:r>
              <a:rPr lang="en">
                <a:solidFill>
                  <a:schemeClr val="accent5"/>
                </a:solidFill>
                <a:latin typeface="Lato"/>
                <a:ea typeface="Lato"/>
                <a:cs typeface="Lato"/>
                <a:sym typeface="Lato"/>
              </a:rPr>
              <a:t>The LMSW will start the LCSW application and will be started in Phase 1- Supervision. The LMSW will invite their LCSW-BACS to 90 hours on the Record of Supervision Step. Their BACS will complete the form and sign off on the 90 hours by clicking submit. The supervisor will click ‘close window’ when finished signing off on the 90 hours. For the remaining hours, the BACS will click ‘add record’ and will track the rest of the supervisory sessions after each meeting. The LMSW can upload copies of the Record of Supervision from previous hours into their digital wallet.</a:t>
            </a:r>
            <a:endParaRPr>
              <a:solidFill>
                <a:schemeClr val="accent5"/>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LMSWs gaining supervision hours before applying for the LCSW Q&amp;A’s</a:t>
            </a:r>
            <a:endParaRPr/>
          </a:p>
        </p:txBody>
      </p:sp>
      <p:sp>
        <p:nvSpPr>
          <p:cNvPr id="116" name="Google Shape;116;p19"/>
          <p:cNvSpPr txBox="1"/>
          <p:nvPr/>
        </p:nvSpPr>
        <p:spPr>
          <a:xfrm>
            <a:off x="333100" y="3825350"/>
            <a:ext cx="66168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1"/>
                </a:solidFill>
                <a:latin typeface="Lato"/>
                <a:ea typeface="Lato"/>
                <a:cs typeface="Lato"/>
                <a:sym typeface="Lato"/>
              </a:rPr>
              <a:t>LCSW Application </a:t>
            </a:r>
            <a:endParaRPr sz="2500" b="1">
              <a:solidFill>
                <a:schemeClr val="lt1"/>
              </a:solidFill>
              <a:latin typeface="Lato"/>
              <a:ea typeface="Lato"/>
              <a:cs typeface="Lato"/>
              <a:sym typeface="Lato"/>
            </a:endParaRPr>
          </a:p>
          <a:p>
            <a:pPr marL="0" lvl="0" indent="0" algn="l" rtl="0">
              <a:spcBef>
                <a:spcPts val="0"/>
              </a:spcBef>
              <a:spcAft>
                <a:spcPts val="0"/>
              </a:spcAft>
              <a:buNone/>
            </a:pPr>
            <a:r>
              <a:rPr lang="en" sz="2500" b="1">
                <a:solidFill>
                  <a:schemeClr val="lt1"/>
                </a:solidFill>
                <a:latin typeface="Lato"/>
                <a:ea typeface="Lato"/>
                <a:cs typeface="Lato"/>
                <a:sym typeface="Lato"/>
              </a:rPr>
              <a:t>Phase 1- Supervision</a:t>
            </a:r>
            <a:endParaRPr sz="2500" b="1">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1"/>
                </a:solidFill>
              </a:rPr>
              <a:t>What should I do first if I am currently in Supervision?</a:t>
            </a:r>
            <a:endParaRPr>
              <a:solidFill>
                <a:schemeClr val="accent1"/>
              </a:solidFill>
            </a:endParaRPr>
          </a:p>
        </p:txBody>
      </p:sp>
      <p:sp>
        <p:nvSpPr>
          <p:cNvPr id="122" name="Google Shape;122;p20"/>
          <p:cNvSpPr txBox="1"/>
          <p:nvPr/>
        </p:nvSpPr>
        <p:spPr>
          <a:xfrm>
            <a:off x="248350" y="1498425"/>
            <a:ext cx="8520600" cy="2786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Anyone </a:t>
            </a:r>
            <a:r>
              <a:rPr lang="en" u="sng">
                <a:latin typeface="Lato"/>
                <a:ea typeface="Lato"/>
                <a:cs typeface="Lato"/>
                <a:sym typeface="Lato"/>
              </a:rPr>
              <a:t>currently in supervision </a:t>
            </a:r>
            <a:r>
              <a:rPr lang="en">
                <a:latin typeface="Lato"/>
                <a:ea typeface="Lato"/>
                <a:cs typeface="Lato"/>
                <a:sym typeface="Lato"/>
              </a:rPr>
              <a:t>should </a:t>
            </a:r>
            <a:r>
              <a:rPr lang="en" sz="1900" b="1">
                <a:solidFill>
                  <a:schemeClr val="accent4"/>
                </a:solidFill>
                <a:latin typeface="Lato"/>
                <a:ea typeface="Lato"/>
                <a:cs typeface="Lato"/>
                <a:sym typeface="Lato"/>
              </a:rPr>
              <a:t>start the LCSW application.</a:t>
            </a:r>
            <a:endParaRPr sz="1900" b="1">
              <a:solidFill>
                <a:schemeClr val="accent4"/>
              </a:solidFill>
              <a:latin typeface="Lato"/>
              <a:ea typeface="Lato"/>
              <a:cs typeface="Lato"/>
              <a:sym typeface="Lato"/>
            </a:endParaRPr>
          </a:p>
          <a:p>
            <a:pPr marL="914400" lvl="1" indent="-317500" algn="l" rtl="0">
              <a:spcBef>
                <a:spcPts val="0"/>
              </a:spcBef>
              <a:spcAft>
                <a:spcPts val="0"/>
              </a:spcAft>
              <a:buSzPts val="1400"/>
              <a:buFont typeface="Lato"/>
              <a:buChar char="○"/>
            </a:pPr>
            <a:r>
              <a:rPr lang="en">
                <a:latin typeface="Lato"/>
                <a:ea typeface="Lato"/>
                <a:cs typeface="Lato"/>
                <a:sym typeface="Lato"/>
              </a:rPr>
              <a:t>Why?</a:t>
            </a:r>
            <a:endParaRPr>
              <a:latin typeface="Lato"/>
              <a:ea typeface="Lato"/>
              <a:cs typeface="Lato"/>
              <a:sym typeface="Lato"/>
            </a:endParaRPr>
          </a:p>
          <a:p>
            <a:pPr marL="1371600" lvl="2" indent="-317500" algn="l" rtl="0">
              <a:spcBef>
                <a:spcPts val="0"/>
              </a:spcBef>
              <a:spcAft>
                <a:spcPts val="0"/>
              </a:spcAft>
              <a:buSzPts val="1400"/>
              <a:buFont typeface="Lato"/>
              <a:buChar char="■"/>
            </a:pPr>
            <a:r>
              <a:rPr lang="en">
                <a:latin typeface="Lato"/>
                <a:ea typeface="Lato"/>
                <a:cs typeface="Lato"/>
                <a:sym typeface="Lato"/>
              </a:rPr>
              <a:t>Starting the LCSW application will bring you into Phase 1 and will allow you to keep track of your supervision just like it was done on paper forms. </a:t>
            </a:r>
            <a:endParaRPr>
              <a:latin typeface="Lato"/>
              <a:ea typeface="Lato"/>
              <a:cs typeface="Lato"/>
              <a:sym typeface="Lato"/>
            </a:endParaRPr>
          </a:p>
          <a:p>
            <a:pPr marL="1828800" lvl="3" indent="-317500" algn="l" rtl="0">
              <a:spcBef>
                <a:spcPts val="0"/>
              </a:spcBef>
              <a:spcAft>
                <a:spcPts val="0"/>
              </a:spcAft>
              <a:buSzPts val="1400"/>
              <a:buFont typeface="Lato"/>
              <a:buChar char="●"/>
            </a:pPr>
            <a:r>
              <a:rPr lang="en">
                <a:latin typeface="Lato"/>
                <a:ea typeface="Lato"/>
                <a:cs typeface="Lato"/>
                <a:sym typeface="Lato"/>
              </a:rPr>
              <a:t>This way all of your supervision is already on your application when you are finished and do not need to turn anything else in when you are finished and ready to apply.</a:t>
            </a:r>
            <a:endParaRPr>
              <a:latin typeface="Lato"/>
              <a:ea typeface="Lato"/>
              <a:cs typeface="Lato"/>
              <a:sym typeface="Lato"/>
            </a:endParaRPr>
          </a:p>
          <a:p>
            <a:pPr marL="0" lvl="0" indent="0" algn="l" rtl="0">
              <a:spcBef>
                <a:spcPts val="0"/>
              </a:spcBef>
              <a:spcAft>
                <a:spcPts val="0"/>
              </a:spcAft>
              <a:buNone/>
            </a:pPr>
            <a:endParaRPr sz="1900" b="1" u="sng">
              <a:solidFill>
                <a:schemeClr val="accent4"/>
              </a:solidFill>
              <a:latin typeface="Lato"/>
              <a:ea typeface="Lato"/>
              <a:cs typeface="Lato"/>
              <a:sym typeface="Lato"/>
            </a:endParaRPr>
          </a:p>
          <a:p>
            <a:pPr marL="0" lvl="0" indent="0" algn="l" rtl="0">
              <a:spcBef>
                <a:spcPts val="0"/>
              </a:spcBef>
              <a:spcAft>
                <a:spcPts val="0"/>
              </a:spcAft>
              <a:buNone/>
            </a:pPr>
            <a:endParaRPr sz="1900" b="1" u="sng">
              <a:solidFill>
                <a:schemeClr val="accent4"/>
              </a:solidFill>
              <a:latin typeface="Lato"/>
              <a:ea typeface="Lato"/>
              <a:cs typeface="Lato"/>
              <a:sym typeface="Lato"/>
            </a:endParaRPr>
          </a:p>
          <a:p>
            <a:pPr marL="0" lvl="0" indent="0" algn="l" rtl="0">
              <a:spcBef>
                <a:spcPts val="0"/>
              </a:spcBef>
              <a:spcAft>
                <a:spcPts val="0"/>
              </a:spcAft>
              <a:buNone/>
            </a:pPr>
            <a:r>
              <a:rPr lang="en" sz="2100" b="1" u="sng">
                <a:solidFill>
                  <a:schemeClr val="accent4"/>
                </a:solidFill>
                <a:latin typeface="Lato"/>
                <a:ea typeface="Lato"/>
                <a:cs typeface="Lato"/>
                <a:sym typeface="Lato"/>
              </a:rPr>
              <a:t>Starting the application is not applying for the LCSW. Starting the application is a prerequisite before applying for the LCSW.</a:t>
            </a:r>
            <a:endParaRPr sz="2100" b="1" u="sng">
              <a:solidFill>
                <a:schemeClr val="accent4"/>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448025" y="218250"/>
            <a:ext cx="3469200" cy="13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sz="1800">
                <a:solidFill>
                  <a:schemeClr val="accent5"/>
                </a:solidFill>
              </a:rPr>
              <a:t>Complete the Supervision Contract to get supervision approval for any new change from your original contract.</a:t>
            </a:r>
            <a:endParaRPr sz="1800">
              <a:solidFill>
                <a:schemeClr val="accent5"/>
              </a:solidFill>
            </a:endParaRPr>
          </a:p>
          <a:p>
            <a:pPr marL="457200" lvl="0" indent="0" algn="l" rtl="0">
              <a:spcBef>
                <a:spcPts val="0"/>
              </a:spcBef>
              <a:spcAft>
                <a:spcPts val="0"/>
              </a:spcAft>
              <a:buNone/>
            </a:pPr>
            <a:endParaRPr sz="1800">
              <a:solidFill>
                <a:schemeClr val="accent5"/>
              </a:solidFill>
            </a:endParaRPr>
          </a:p>
          <a:p>
            <a:pPr marL="457200" lvl="0" indent="-355600" algn="l" rtl="0">
              <a:spcBef>
                <a:spcPts val="0"/>
              </a:spcBef>
              <a:spcAft>
                <a:spcPts val="0"/>
              </a:spcAft>
              <a:buClr>
                <a:schemeClr val="accent5"/>
              </a:buClr>
              <a:buSzPts val="2000"/>
              <a:buChar char="●"/>
            </a:pPr>
            <a:r>
              <a:rPr lang="en" sz="2000" u="sng">
                <a:solidFill>
                  <a:schemeClr val="accent5"/>
                </a:solidFill>
              </a:rPr>
              <a:t>Start the LCSW application to keep track of your Supervision (Phase 1 of the LCSW application). When your supervision is complete, you will be transitioned into Phase 2: Application.</a:t>
            </a:r>
            <a:endParaRPr sz="2000" u="sng">
              <a:solidFill>
                <a:schemeClr val="accent5"/>
              </a:solidFill>
            </a:endParaRPr>
          </a:p>
        </p:txBody>
      </p:sp>
      <p:pic>
        <p:nvPicPr>
          <p:cNvPr id="128" name="Google Shape;128;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29625" y="4383175"/>
            <a:ext cx="2755474" cy="711300"/>
          </a:xfrm>
          <a:prstGeom prst="rect">
            <a:avLst/>
          </a:prstGeom>
          <a:noFill/>
          <a:ln>
            <a:noFill/>
          </a:ln>
        </p:spPr>
      </p:pic>
      <p:pic>
        <p:nvPicPr>
          <p:cNvPr id="129" name="Google Shape;129;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29628" y="1807700"/>
            <a:ext cx="3029996" cy="2671025"/>
          </a:xfrm>
          <a:prstGeom prst="rect">
            <a:avLst/>
          </a:prstGeom>
          <a:noFill/>
          <a:ln>
            <a:noFill/>
          </a:ln>
        </p:spPr>
      </p:pic>
      <p:pic>
        <p:nvPicPr>
          <p:cNvPr id="130" name="Google Shape;130;p2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102725" y="123600"/>
            <a:ext cx="2409275" cy="1780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03300" y="411575"/>
            <a:ext cx="8520600" cy="74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LCSW Application- Phase 1</a:t>
            </a:r>
            <a:endParaRPr>
              <a:solidFill>
                <a:schemeClr val="accent1"/>
              </a:solidFill>
            </a:endParaRPr>
          </a:p>
          <a:p>
            <a:pPr marL="0" lvl="0" indent="0" algn="l" rtl="0">
              <a:spcBef>
                <a:spcPts val="0"/>
              </a:spcBef>
              <a:spcAft>
                <a:spcPts val="0"/>
              </a:spcAft>
              <a:buNone/>
            </a:pPr>
            <a:endParaRPr>
              <a:solidFill>
                <a:schemeClr val="accent1"/>
              </a:solidFill>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88275" y="648563"/>
            <a:ext cx="4089775" cy="2989075"/>
          </a:xfrm>
          <a:prstGeom prst="rect">
            <a:avLst/>
          </a:prstGeom>
          <a:noFill/>
          <a:ln>
            <a:noFill/>
          </a:ln>
        </p:spPr>
      </p:pic>
      <p:sp>
        <p:nvSpPr>
          <p:cNvPr id="137" name="Google Shape;137;p22"/>
          <p:cNvSpPr txBox="1"/>
          <p:nvPr/>
        </p:nvSpPr>
        <p:spPr>
          <a:xfrm>
            <a:off x="103400" y="1879350"/>
            <a:ext cx="5985300" cy="2893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Lato"/>
              <a:buChar char="●"/>
            </a:pPr>
            <a:r>
              <a:rPr lang="en" sz="1600">
                <a:latin typeface="Lato"/>
                <a:ea typeface="Lato"/>
                <a:cs typeface="Lato"/>
                <a:sym typeface="Lato"/>
              </a:rPr>
              <a:t>Starting this LCSW application  in Phase 1 allows you to log your supervision and work hours while working towards the LCSW.</a:t>
            </a:r>
            <a:endParaRPr sz="1600">
              <a:latin typeface="Lato"/>
              <a:ea typeface="Lato"/>
              <a:cs typeface="Lato"/>
              <a:sym typeface="Lato"/>
            </a:endParaRPr>
          </a:p>
          <a:p>
            <a:pPr marL="457200" lvl="0" indent="-330200" algn="l" rtl="0">
              <a:spcBef>
                <a:spcPts val="0"/>
              </a:spcBef>
              <a:spcAft>
                <a:spcPts val="0"/>
              </a:spcAft>
              <a:buSzPts val="1600"/>
              <a:buFont typeface="Lato"/>
              <a:buChar char="●"/>
            </a:pPr>
            <a:r>
              <a:rPr lang="en" sz="1600">
                <a:latin typeface="Lato"/>
                <a:ea typeface="Lato"/>
                <a:cs typeface="Lato"/>
                <a:sym typeface="Lato"/>
              </a:rPr>
              <a:t>All of the forms normally filled out on paper during supervision will be logged in this Phase.</a:t>
            </a:r>
            <a:endParaRPr sz="1600">
              <a:latin typeface="Lato"/>
              <a:ea typeface="Lato"/>
              <a:cs typeface="Lato"/>
              <a:sym typeface="Lato"/>
            </a:endParaRPr>
          </a:p>
          <a:p>
            <a:pPr marL="914400" lvl="1" indent="-330200" algn="l" rtl="0">
              <a:spcBef>
                <a:spcPts val="0"/>
              </a:spcBef>
              <a:spcAft>
                <a:spcPts val="0"/>
              </a:spcAft>
              <a:buSzPts val="1600"/>
              <a:buFont typeface="Lato"/>
              <a:buChar char="○"/>
            </a:pPr>
            <a:r>
              <a:rPr lang="en" sz="1600">
                <a:latin typeface="Lato"/>
                <a:ea typeface="Lato"/>
                <a:cs typeface="Lato"/>
                <a:sym typeface="Lato"/>
              </a:rPr>
              <a:t>This phase will allow you to see on your application how many hours are left as hours are logged.</a:t>
            </a:r>
            <a:endParaRPr sz="1600">
              <a:latin typeface="Lato"/>
              <a:ea typeface="Lato"/>
              <a:cs typeface="Lato"/>
              <a:sym typeface="Lato"/>
            </a:endParaRPr>
          </a:p>
          <a:p>
            <a:pPr marL="457200" lvl="0" indent="-330200" algn="l" rtl="0">
              <a:spcBef>
                <a:spcPts val="0"/>
              </a:spcBef>
              <a:spcAft>
                <a:spcPts val="0"/>
              </a:spcAft>
              <a:buClr>
                <a:schemeClr val="accent5"/>
              </a:buClr>
              <a:buSzPts val="1600"/>
              <a:buFont typeface="Lato"/>
              <a:buChar char="●"/>
            </a:pPr>
            <a:r>
              <a:rPr lang="en" sz="1600" b="1">
                <a:solidFill>
                  <a:schemeClr val="accent5"/>
                </a:solidFill>
                <a:latin typeface="Lato"/>
                <a:ea typeface="Lato"/>
                <a:cs typeface="Lato"/>
                <a:sym typeface="Lato"/>
              </a:rPr>
              <a:t>This phase of the LCSW application will help assure you that your supervised hours, work hours, and evaluations are recorded and that you are not missing anything needed for supervision. </a:t>
            </a:r>
            <a:endParaRPr sz="16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221975"/>
            <a:ext cx="8520600" cy="63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500">
                <a:solidFill>
                  <a:schemeClr val="accent1"/>
                </a:solidFill>
              </a:rPr>
              <a:t>Phase 1- Supervision: Record of Supervision</a:t>
            </a:r>
            <a:endParaRPr sz="2500">
              <a:solidFill>
                <a:schemeClr val="accent1"/>
              </a:solidFill>
            </a:endParaRPr>
          </a:p>
        </p:txBody>
      </p:sp>
      <p:sp>
        <p:nvSpPr>
          <p:cNvPr id="143" name="Google Shape;143;p23"/>
          <p:cNvSpPr txBox="1"/>
          <p:nvPr/>
        </p:nvSpPr>
        <p:spPr>
          <a:xfrm>
            <a:off x="195275" y="665775"/>
            <a:ext cx="6616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accent6"/>
                </a:highlight>
                <a:latin typeface="Lato"/>
                <a:ea typeface="Lato"/>
                <a:cs typeface="Lato"/>
                <a:sym typeface="Lato"/>
              </a:rPr>
              <a:t>Licensee</a:t>
            </a:r>
            <a:r>
              <a:rPr lang="en">
                <a:latin typeface="Lato"/>
                <a:ea typeface="Lato"/>
                <a:cs typeface="Lato"/>
                <a:sym typeface="Lato"/>
              </a:rPr>
              <a:t>- After your first supervisory session, invite your supervisor to either 1 or 2 hours through the Record of Supervision step to sign off on your first session.</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a:highlight>
                  <a:schemeClr val="accent6"/>
                </a:highlight>
                <a:latin typeface="Lato"/>
                <a:ea typeface="Lato"/>
                <a:cs typeface="Lato"/>
                <a:sym typeface="Lato"/>
              </a:rPr>
              <a:t>Supervisor</a:t>
            </a:r>
            <a:r>
              <a:rPr lang="en">
                <a:latin typeface="Lato"/>
                <a:ea typeface="Lato"/>
                <a:cs typeface="Lato"/>
                <a:sym typeface="Lato"/>
              </a:rPr>
              <a:t>- Accept and sign off on the session. When you are done, click close window. This will allow you to click ‘add record’ to log every session through your Supervisor profile.</a:t>
            </a:r>
            <a:endParaRPr sz="1800" b="1">
              <a:solidFill>
                <a:schemeClr val="accent5"/>
              </a:solidFill>
              <a:latin typeface="Lato"/>
              <a:ea typeface="Lato"/>
              <a:cs typeface="Lato"/>
              <a:sym typeface="Lato"/>
            </a:endParaRPr>
          </a:p>
        </p:txBody>
      </p:sp>
      <p:sp>
        <p:nvSpPr>
          <p:cNvPr id="144" name="Google Shape;144;p23"/>
          <p:cNvSpPr txBox="1"/>
          <p:nvPr/>
        </p:nvSpPr>
        <p:spPr>
          <a:xfrm>
            <a:off x="110200" y="2022375"/>
            <a:ext cx="7323300" cy="341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If supervision between an LMSW and LCSW-BACS ends before the required hours are met, the supervisor will need to confirm log and the supervisee will  need to invite the their supervisor to complete the Evaluation of Supervision step to terminate supervision.</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Clr>
                <a:schemeClr val="accent5"/>
              </a:buClr>
              <a:buSzPts val="1400"/>
              <a:buFont typeface="Lato"/>
              <a:buChar char="●"/>
            </a:pPr>
            <a:r>
              <a:rPr lang="en" b="1">
                <a:solidFill>
                  <a:schemeClr val="accent5"/>
                </a:solidFill>
                <a:highlight>
                  <a:schemeClr val="lt1"/>
                </a:highlight>
                <a:latin typeface="Lato"/>
                <a:ea typeface="Lato"/>
                <a:cs typeface="Lato"/>
                <a:sym typeface="Lato"/>
              </a:rPr>
              <a:t>Do not invite your supervisor to all 96 hours. Start off small by inviting your supervisor only for the initial meeting. It  is not recommended to invite your supervisor to all 96 face-to-face hours because supervision may terminate before the 96 hours and then you will not be able to invite another supervisor to log your hours. </a:t>
            </a:r>
            <a:endParaRPr b="1">
              <a:solidFill>
                <a:schemeClr val="accent5"/>
              </a:solidFill>
              <a:highlight>
                <a:schemeClr val="lt1"/>
              </a:highlight>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Submit another Supervision Contract and once the contract is approved, you may invite your new LCSW-BACS to the record of supervision step to log your initial session</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45" name="Google Shape;145;p23"/>
          <p:cNvSpPr txBox="1"/>
          <p:nvPr/>
        </p:nvSpPr>
        <p:spPr>
          <a:xfrm>
            <a:off x="6903950" y="861575"/>
            <a:ext cx="21597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accent4"/>
                </a:solidFill>
                <a:latin typeface="Lato"/>
                <a:ea typeface="Lato"/>
                <a:cs typeface="Lato"/>
                <a:sym typeface="Lato"/>
              </a:rPr>
              <a:t>LCSW-BACS:</a:t>
            </a:r>
            <a:endParaRPr sz="1800" b="1">
              <a:solidFill>
                <a:schemeClr val="accent4"/>
              </a:solidFill>
              <a:latin typeface="Lato"/>
              <a:ea typeface="Lato"/>
              <a:cs typeface="Lato"/>
              <a:sym typeface="Lato"/>
            </a:endParaRPr>
          </a:p>
          <a:p>
            <a:pPr marL="457200" lvl="0" indent="-342900" algn="l" rtl="0">
              <a:spcBef>
                <a:spcPts val="0"/>
              </a:spcBef>
              <a:spcAft>
                <a:spcPts val="0"/>
              </a:spcAft>
              <a:buClr>
                <a:schemeClr val="accent4"/>
              </a:buClr>
              <a:buSzPts val="1800"/>
              <a:buFont typeface="Lato"/>
              <a:buChar char="●"/>
            </a:pPr>
            <a:r>
              <a:rPr lang="en" sz="1800" b="1">
                <a:solidFill>
                  <a:schemeClr val="accent4"/>
                </a:solidFill>
                <a:latin typeface="Lato"/>
                <a:ea typeface="Lato"/>
                <a:cs typeface="Lato"/>
                <a:sym typeface="Lato"/>
              </a:rPr>
              <a:t>Do NOT click confirm log until you are finished all 96 hours of face to face supervision or you are terminating supervision with your supervisee.</a:t>
            </a:r>
            <a:endParaRPr>
              <a:solidFill>
                <a:schemeClr val="accent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600">
                <a:solidFill>
                  <a:schemeClr val="accent1"/>
                </a:solidFill>
              </a:rPr>
              <a:t>Phase 1- Professional Experience Verification Record</a:t>
            </a:r>
            <a:endParaRPr sz="2600">
              <a:solidFill>
                <a:schemeClr val="accent1"/>
              </a:solidFill>
            </a:endParaRPr>
          </a:p>
        </p:txBody>
      </p:sp>
      <p:sp>
        <p:nvSpPr>
          <p:cNvPr id="151" name="Google Shape;151;p24"/>
          <p:cNvSpPr txBox="1"/>
          <p:nvPr/>
        </p:nvSpPr>
        <p:spPr>
          <a:xfrm>
            <a:off x="574375" y="1286600"/>
            <a:ext cx="66168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LMSWs  will need to invite their employer to complete this step.</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This step should be completed when a LMSW terminates employment or when the LMSW has their total hours.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If the application is being completed in 2021, the Board will be looking for 5,760 hours total.</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If the application is being completed in 2022, the Board  will be looking for 3,000 hours total.</a:t>
            </a:r>
            <a:endParaRPr>
              <a:latin typeface="Lato"/>
              <a:ea typeface="Lato"/>
              <a:cs typeface="Lato"/>
              <a:sym typeface="Lato"/>
            </a:endParaRPr>
          </a:p>
        </p:txBody>
      </p:sp>
      <p:sp>
        <p:nvSpPr>
          <p:cNvPr id="152" name="Google Shape;152;p24"/>
          <p:cNvSpPr txBox="1"/>
          <p:nvPr/>
        </p:nvSpPr>
        <p:spPr>
          <a:xfrm>
            <a:off x="126475" y="3404850"/>
            <a:ext cx="7064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accent6"/>
                </a:highlight>
                <a:latin typeface="Lato"/>
                <a:ea typeface="Lato"/>
                <a:cs typeface="Lato"/>
                <a:sym typeface="Lato"/>
              </a:rPr>
              <a:t>Licensees</a:t>
            </a:r>
            <a:r>
              <a:rPr lang="en">
                <a:latin typeface="Lato"/>
                <a:ea typeface="Lato"/>
                <a:cs typeface="Lato"/>
                <a:sym typeface="Lato"/>
              </a:rPr>
              <a:t>- Invite new or past employers to verify the number of hours you were employed there.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Invite your employer when you are no longer working for the agency or you are finished with supervision.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It is recommended to invite your employer 1 hour total.</a:t>
            </a:r>
            <a:endParaRPr>
              <a:latin typeface="Lato"/>
              <a:ea typeface="Lato"/>
              <a:cs typeface="Lato"/>
              <a:sym typeface="Lato"/>
            </a:endParaRPr>
          </a:p>
          <a:p>
            <a:pPr marL="914400" lvl="1" indent="-317500" algn="l" rtl="0">
              <a:spcBef>
                <a:spcPts val="0"/>
              </a:spcBef>
              <a:spcAft>
                <a:spcPts val="0"/>
              </a:spcAft>
              <a:buSzPts val="1400"/>
              <a:buFont typeface="Lato"/>
              <a:buChar char="○"/>
            </a:pPr>
            <a:r>
              <a:rPr lang="en">
                <a:latin typeface="Lato"/>
                <a:ea typeface="Lato"/>
                <a:cs typeface="Lato"/>
                <a:sym typeface="Lato"/>
              </a:rPr>
              <a:t>Your employer will be able to log the correct hours worked</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1"/>
                </a:solidFill>
              </a:rPr>
              <a:t>Phase 1- Evaluation of Supervision</a:t>
            </a:r>
            <a:endParaRPr>
              <a:solidFill>
                <a:schemeClr val="accent1"/>
              </a:solidFill>
            </a:endParaRPr>
          </a:p>
        </p:txBody>
      </p:sp>
      <p:sp>
        <p:nvSpPr>
          <p:cNvPr id="158" name="Google Shape;158;p25"/>
          <p:cNvSpPr txBox="1"/>
          <p:nvPr/>
        </p:nvSpPr>
        <p:spPr>
          <a:xfrm>
            <a:off x="428625" y="1384800"/>
            <a:ext cx="63306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You will be able to invite 1 supervisor on this step to complete the Evaluation of Supervision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If you have more than 1 supervisor, you will need to email </a:t>
            </a:r>
            <a:r>
              <a:rPr lang="en" u="sng">
                <a:solidFill>
                  <a:schemeClr val="hlink"/>
                </a:solidFill>
                <a:latin typeface="Lato"/>
                <a:ea typeface="Lato"/>
                <a:cs typeface="Lato"/>
                <a:sym typeface="Lato"/>
                <a:hlinkClick r:id="rId3"/>
              </a:rPr>
              <a:t>maddy.andras@labswe.org</a:t>
            </a:r>
            <a:r>
              <a:rPr lang="en">
                <a:latin typeface="Lato"/>
                <a:ea typeface="Lato"/>
                <a:cs typeface="Lato"/>
                <a:sym typeface="Lato"/>
              </a:rPr>
              <a:t> to be assigned an Evaluation of Supervision workflow. </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14782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1"/>
                </a:solidFill>
              </a:rPr>
              <a:t>What should I do first if I am done with Supervision but have not yet started the LCSW application?</a:t>
            </a:r>
            <a:endParaRPr>
              <a:solidFill>
                <a:schemeClr val="accent1"/>
              </a:solidFill>
            </a:endParaRPr>
          </a:p>
        </p:txBody>
      </p:sp>
      <p:sp>
        <p:nvSpPr>
          <p:cNvPr id="164" name="Google Shape;164;p26"/>
          <p:cNvSpPr txBox="1"/>
          <p:nvPr/>
        </p:nvSpPr>
        <p:spPr>
          <a:xfrm>
            <a:off x="208825" y="1329825"/>
            <a:ext cx="7528500" cy="3709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Anyone </a:t>
            </a:r>
            <a:r>
              <a:rPr lang="en" u="sng">
                <a:solidFill>
                  <a:schemeClr val="dk2"/>
                </a:solidFill>
                <a:latin typeface="Lato"/>
                <a:ea typeface="Lato"/>
                <a:cs typeface="Lato"/>
                <a:sym typeface="Lato"/>
              </a:rPr>
              <a:t>finished with supervision</a:t>
            </a:r>
            <a:r>
              <a:rPr lang="en">
                <a:solidFill>
                  <a:schemeClr val="dk2"/>
                </a:solidFill>
                <a:latin typeface="Lato"/>
                <a:ea typeface="Lato"/>
                <a:cs typeface="Lato"/>
                <a:sym typeface="Lato"/>
              </a:rPr>
              <a:t> should </a:t>
            </a:r>
            <a:r>
              <a:rPr lang="en" sz="1900" b="1">
                <a:solidFill>
                  <a:schemeClr val="accent4"/>
                </a:solidFill>
                <a:latin typeface="Lato"/>
                <a:ea typeface="Lato"/>
                <a:cs typeface="Lato"/>
                <a:sym typeface="Lato"/>
              </a:rPr>
              <a:t>start the LCSW application</a:t>
            </a:r>
            <a:r>
              <a:rPr lang="en">
                <a:solidFill>
                  <a:schemeClr val="dk2"/>
                </a:solidFill>
                <a:latin typeface="Lato"/>
                <a:ea typeface="Lato"/>
                <a:cs typeface="Lato"/>
                <a:sym typeface="Lato"/>
              </a:rPr>
              <a:t>.</a:t>
            </a:r>
            <a:endParaRPr>
              <a:solidFill>
                <a:schemeClr val="dk2"/>
              </a:solidFill>
              <a:latin typeface="Lato"/>
              <a:ea typeface="Lato"/>
              <a:cs typeface="Lato"/>
              <a:sym typeface="Lato"/>
            </a:endParaRPr>
          </a:p>
          <a:p>
            <a:pPr marL="914400" lvl="1"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Why?</a:t>
            </a:r>
            <a:endParaRPr>
              <a:solidFill>
                <a:schemeClr val="dk2"/>
              </a:solidFill>
              <a:latin typeface="Lato"/>
              <a:ea typeface="Lato"/>
              <a:cs typeface="Lato"/>
              <a:sym typeface="Lato"/>
            </a:endParaRPr>
          </a:p>
          <a:p>
            <a:pPr marL="1371600" lvl="2"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You will need to have all of your information on this application in order to complete the steps to apply for the LCSW.</a:t>
            </a:r>
            <a:endParaRPr>
              <a:solidFill>
                <a:schemeClr val="dk2"/>
              </a:solidFill>
              <a:latin typeface="Lato"/>
              <a:ea typeface="Lato"/>
              <a:cs typeface="Lato"/>
              <a:sym typeface="Lato"/>
            </a:endParaRPr>
          </a:p>
          <a:p>
            <a:pPr marL="1371600" lvl="2"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Invite your employers to fill out the Professional Experience Verification Record and Supervisors to fill out the Evaluation of Supervision and the Record of Supervision.</a:t>
            </a:r>
            <a:endParaRPr>
              <a:solidFill>
                <a:schemeClr val="dk2"/>
              </a:solidFill>
              <a:latin typeface="Lato"/>
              <a:ea typeface="Lato"/>
              <a:cs typeface="Lato"/>
              <a:sym typeface="Lato"/>
            </a:endParaRPr>
          </a:p>
          <a:p>
            <a:pPr marL="914400" lvl="1"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Once all of the steps are pending verification, your supervision will be reviewed and approved.</a:t>
            </a:r>
            <a:endParaRPr>
              <a:solidFill>
                <a:schemeClr val="dk2"/>
              </a:solidFill>
              <a:latin typeface="Lato"/>
              <a:ea typeface="Lato"/>
              <a:cs typeface="Lato"/>
              <a:sym typeface="Lato"/>
            </a:endParaRPr>
          </a:p>
          <a:p>
            <a:pPr marL="457200" lvl="0"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Once your ‘Final Review’ step is reviewed and approved, you will be moved into Phase 2- Application for Licensure.</a:t>
            </a:r>
            <a:endParaRPr>
              <a:solidFill>
                <a:schemeClr val="dk2"/>
              </a:solidFill>
              <a:latin typeface="Lato"/>
              <a:ea typeface="Lato"/>
              <a:cs typeface="Lato"/>
              <a:sym typeface="Lato"/>
            </a:endParaRPr>
          </a:p>
          <a:p>
            <a:pPr marL="914400" lvl="1"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You will then complete the application and once all of the steps are approved and your background check results are in, your application will be ready for Board review.</a:t>
            </a:r>
            <a:endParaRPr>
              <a:solidFill>
                <a:schemeClr val="dk2"/>
              </a:solidFill>
              <a:latin typeface="Lato"/>
              <a:ea typeface="Lato"/>
              <a:cs typeface="Lato"/>
              <a:sym typeface="Lato"/>
            </a:endParaRPr>
          </a:p>
          <a:p>
            <a:pPr marL="457200" lvl="0" indent="-317500" algn="l" rtl="0">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Once the Board reviews your Application, you will will be moved into Phase 3- Examination and will receive approval to take the Clinical Exam.</a:t>
            </a:r>
            <a:endParaRPr>
              <a:solidFill>
                <a:schemeClr val="dk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2385</Words>
  <Application>Microsoft Office PowerPoint</Application>
  <PresentationFormat>On-screen Show (16:9)</PresentationFormat>
  <Paragraphs>122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Lato</vt:lpstr>
      <vt:lpstr>Arial</vt:lpstr>
      <vt:lpstr>Raleway</vt:lpstr>
      <vt:lpstr>Swiss</vt:lpstr>
      <vt:lpstr>How-to transition from using paper forms to completing all supervision electronically through Certemy </vt:lpstr>
      <vt:lpstr>LMSWs gaining supervision hours before applying for the LCSW Q&amp;A’s</vt:lpstr>
      <vt:lpstr>What should I do first if I am currently in Supervision?</vt:lpstr>
      <vt:lpstr>Complete the Supervision Contract to get supervision approval for any new change from your original contract.  Start the LCSW application to keep track of your Supervision (Phase 1 of the LCSW application). When your supervision is complete, you will be transitioned into Phase 2: Application.</vt:lpstr>
      <vt:lpstr>LCSW Application- Phase 1 </vt:lpstr>
      <vt:lpstr>Phase 1- Supervision: Record of Supervision</vt:lpstr>
      <vt:lpstr>Phase 1- Professional Experience Verification Record</vt:lpstr>
      <vt:lpstr>Phase 1- Evaluation of Supervision</vt:lpstr>
      <vt:lpstr>What should I do first if I am done with Supervision but have not yet started the LCSW application?</vt:lpstr>
      <vt:lpstr>Q: How do I start logging my Supervision on Certemy? Q: Is each individual session now documented into Certemy? EXAMPLE SCENARIOS</vt:lpstr>
      <vt:lpstr>Example Scenarios cont’d</vt:lpstr>
      <vt:lpstr>Q: My supervisees are keeping record the “old school way” (printed out form, filled out by them at every session). I don’t see anywhere on my supervisor profile on Certemy where I would need to be the record keeper of that.</vt:lpstr>
      <vt:lpstr>Q: What if I am halfway through supervision? Can I use the paper forms still or do I need to switch to all online?</vt:lpstr>
      <vt:lpstr>Q: Are all forms now required to be uploaded in Certemy?   A: All forms should be uploaded into your digital wallet if not already turned in to the Board, but you will need to complete everything via Certemy to have your hours show on Certemy.  Q: Is an email of a copy of the forms also required, requested, or recommended?  A: All forms that have been turned in previously is already in licensees file, therefore, it is not mandatory to upload forms into your digital wallet unless you prefer to or have not turned in yet.      </vt:lpstr>
      <vt:lpstr>Q: I have a supervisee who is applying to take her test and the system is prompting a line-by-line entry for each past supervision session</vt:lpstr>
      <vt:lpstr>Q: I am hoping for clarification of the process for supervisees who were already engaged in active supervision prior to the transition to Certemy. Specifically what forms (if any) need to be uploaded now and upon completion of supervision? Will we only need to upload the termination paperwork (eval,record of supervision,etc) with presumably the initial paperwork already being uploaded by the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How-to transition from using paper forms to completing all supervision electronically through Certemy </dc:title>
  <cp:lastModifiedBy>Maddy Andras</cp:lastModifiedBy>
  <cp:revision>7</cp:revision>
  <dcterms:modified xsi:type="dcterms:W3CDTF">2021-11-01T15:50:35Z</dcterms:modified>
</cp:coreProperties>
</file>